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620" r:id="rId4"/>
    <p:sldId id="622" r:id="rId5"/>
    <p:sldId id="621" r:id="rId6"/>
    <p:sldId id="280" r:id="rId7"/>
    <p:sldId id="283" r:id="rId8"/>
    <p:sldId id="258" r:id="rId9"/>
    <p:sldId id="265" r:id="rId10"/>
    <p:sldId id="263" r:id="rId11"/>
    <p:sldId id="266" r:id="rId12"/>
    <p:sldId id="278" r:id="rId13"/>
    <p:sldId id="262" r:id="rId14"/>
    <p:sldId id="281" r:id="rId15"/>
    <p:sldId id="264" r:id="rId16"/>
    <p:sldId id="267" r:id="rId17"/>
    <p:sldId id="268" r:id="rId18"/>
    <p:sldId id="279" r:id="rId19"/>
    <p:sldId id="277" r:id="rId20"/>
    <p:sldId id="269" r:id="rId21"/>
    <p:sldId id="270" r:id="rId22"/>
    <p:sldId id="282" r:id="rId23"/>
    <p:sldId id="274" r:id="rId24"/>
    <p:sldId id="275" r:id="rId25"/>
  </p:sldIdLst>
  <p:sldSz cx="12192000" cy="6858000"/>
  <p:notesSz cx="6797675" cy="99266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98E"/>
    <a:srgbClr val="02288E"/>
    <a:srgbClr val="0096D3"/>
    <a:srgbClr val="003CDE"/>
    <a:srgbClr val="24549E"/>
    <a:srgbClr val="274099"/>
    <a:srgbClr val="132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20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7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466F72D7-FEB8-950A-AADA-695E7676D1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297D09-59DD-A1CB-0B6A-36391223C4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23" charset="-128"/>
                <a:cs typeface="+mn-cs"/>
              </a:defRPr>
            </a:lvl1pPr>
          </a:lstStyle>
          <a:p>
            <a:pPr>
              <a:defRPr/>
            </a:pPr>
            <a:fld id="{85C92822-736D-495D-8498-71E8BF7674B4}" type="datetime1">
              <a:rPr lang="de-DE" altLang="de-DE"/>
              <a:pPr>
                <a:defRPr/>
              </a:pPr>
              <a:t>16.04.2025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72D213-1FDC-0646-6461-02E06AEC7E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B98D95-44D2-9E2F-3B15-6A8A09D894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5E950-5444-4007-AE62-44DEFF22C92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EF43284A-E1D9-3D56-255D-5FC09EFC2F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AA64F8-96CB-5F6A-92A4-A16FFD91AC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23" charset="-128"/>
                <a:cs typeface="+mn-cs"/>
              </a:defRPr>
            </a:lvl1pPr>
          </a:lstStyle>
          <a:p>
            <a:pPr>
              <a:defRPr/>
            </a:pPr>
            <a:fld id="{DA4F9D6B-8679-43DD-A285-D89FF1EC56D0}" type="datetime1">
              <a:rPr lang="de-DE" altLang="de-DE"/>
              <a:pPr>
                <a:defRPr/>
              </a:pPr>
              <a:t>16.04.2025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99C00C1A-D1C7-E9A5-D279-73B567B46F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9334F5DC-0AB8-74C4-7A9D-4F9199098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24C95E-AEFE-948E-2E8C-0E5138D49E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367E4B-A871-59E9-AFB5-9A5AF5C6C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56C6DB0-8C5F-43BD-AB21-AD45B66AE46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1">
            <a:extLst>
              <a:ext uri="{FF2B5EF4-FFF2-40B4-BE49-F238E27FC236}">
                <a16:creationId xmlns:a16="http://schemas.microsoft.com/office/drawing/2014/main" id="{656D8535-3EB1-11AC-5E69-1BCB97933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5759450"/>
            <a:ext cx="246538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627998F-73F9-4CA1-CE04-B432E1ABB798}"/>
              </a:ext>
            </a:extLst>
          </p:cNvPr>
          <p:cNvSpPr/>
          <p:nvPr/>
        </p:nvSpPr>
        <p:spPr>
          <a:xfrm>
            <a:off x="484188" y="2247900"/>
            <a:ext cx="9371012" cy="4048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solidFill>
                <a:srgbClr val="274099"/>
              </a:solidFill>
              <a:cs typeface="Arial"/>
            </a:endParaRPr>
          </a:p>
        </p:txBody>
      </p:sp>
      <p:sp>
        <p:nvSpPr>
          <p:cNvPr id="25" name="Inhaltsplatzhalter 24"/>
          <p:cNvSpPr>
            <a:spLocks noGrp="1"/>
          </p:cNvSpPr>
          <p:nvPr>
            <p:ph sz="quarter" idx="11"/>
          </p:nvPr>
        </p:nvSpPr>
        <p:spPr>
          <a:xfrm>
            <a:off x="484717" y="2240293"/>
            <a:ext cx="9972996" cy="6071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 b="1" i="0" cap="all" baseline="0">
                <a:solidFill>
                  <a:srgbClr val="0228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1600" b="1" i="0" cap="none" baseline="0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1400" b="0" i="0" cap="none" baseline="0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1800"/>
              </a:lnSpc>
              <a:buFontTx/>
              <a:buNone/>
              <a:defRPr sz="1100" b="0" i="0" cap="none" baseline="0">
                <a:solidFill>
                  <a:srgbClr val="274099"/>
                </a:solidFill>
                <a:latin typeface="Arial"/>
              </a:defRPr>
            </a:lvl4pPr>
            <a:lvl5pPr marL="1828800" indent="0">
              <a:lnSpc>
                <a:spcPts val="3400"/>
              </a:lnSpc>
              <a:buFontTx/>
              <a:buNone/>
              <a:defRPr sz="2800" b="1" i="0" cap="all" baseline="0"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>
          <a:xfrm>
            <a:off x="484717" y="2847460"/>
            <a:ext cx="9972995" cy="6938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b="1" i="0" baseline="0">
                <a:solidFill>
                  <a:srgbClr val="02288E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5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484717" y="4085543"/>
            <a:ext cx="9972995" cy="10227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600" b="0" i="0" baseline="0">
                <a:solidFill>
                  <a:srgbClr val="02288E"/>
                </a:solidFill>
                <a:latin typeface="Arial"/>
              </a:defRPr>
            </a:lvl1pPr>
            <a:lvl2pPr marL="0" indent="0">
              <a:lnSpc>
                <a:spcPts val="2200"/>
              </a:lnSpc>
              <a:buFontTx/>
              <a:buNone/>
              <a:defRPr sz="16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1439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W Tabel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B20060B3-E723-E905-6B22-C01CC90DFE01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4F1F1D70-5AC9-116E-E5D4-87FB4F8A6CE2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AF0B73-7023-AC19-1B0D-E3D9EF0A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4D2A887E-DB75-347D-1D8A-BA927B33F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7"/>
          </p:nvPr>
        </p:nvSpPr>
        <p:spPr>
          <a:xfrm>
            <a:off x="1003768" y="1635125"/>
            <a:ext cx="9990609" cy="385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9F36B454-938D-6C7F-D0D2-50EABC80285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F7D79A0-410D-405E-A643-7B59E73A3F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501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abel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79466332-906C-9C2C-DC0E-76A17C9A23C5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Untertitel 6">
            <a:extLst>
              <a:ext uri="{FF2B5EF4-FFF2-40B4-BE49-F238E27FC236}">
                <a16:creationId xmlns:a16="http://schemas.microsoft.com/office/drawing/2014/main" id="{12980463-874D-258E-898E-BD78DD953FFE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36A1C0-DB97-185A-6DD4-C331A7E21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6" name="Bild 2">
            <a:extLst>
              <a:ext uri="{FF2B5EF4-FFF2-40B4-BE49-F238E27FC236}">
                <a16:creationId xmlns:a16="http://schemas.microsoft.com/office/drawing/2014/main" id="{24A34D19-BEE6-ED92-8CD1-DCB931090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24"/>
          <p:cNvSpPr>
            <a:spLocks noGrp="1"/>
          </p:cNvSpPr>
          <p:nvPr>
            <p:ph type="body" sz="quarter" idx="18"/>
          </p:nvPr>
        </p:nvSpPr>
        <p:spPr>
          <a:xfrm>
            <a:off x="618002" y="3010273"/>
            <a:ext cx="10941817" cy="26761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50"/>
              </a:spcBef>
              <a:buFont typeface="Lucida Grande"/>
              <a:buNone/>
              <a:defRPr sz="1600" b="0" i="0" baseline="0"/>
            </a:lvl1pPr>
            <a:lvl2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2pPr>
            <a:lvl3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3pPr>
            <a:lvl4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4pPr>
            <a:lvl5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20"/>
          </p:nvPr>
        </p:nvSpPr>
        <p:spPr>
          <a:xfrm>
            <a:off x="643467" y="1465263"/>
            <a:ext cx="10915651" cy="1293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8" name="Foliennummernplatzhalter 10">
            <a:extLst>
              <a:ext uri="{FF2B5EF4-FFF2-40B4-BE49-F238E27FC236}">
                <a16:creationId xmlns:a16="http://schemas.microsoft.com/office/drawing/2014/main" id="{22CD5052-CD3D-B6D5-515A-4A2189A9066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82EE64DB-32D2-4C32-BB19-222FD12A0B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6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DDEAD163-DA37-7B3C-56A0-C33EE8D8D6C2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123E45C6-C478-C762-F9F0-1E296D734F3B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C16655-AD56-E735-C4CD-2A2778753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40D7C110-6B30-28DF-A470-38FF7267D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>
          <a:xfrm>
            <a:off x="1" y="-54280"/>
            <a:ext cx="12192001" cy="6099482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Foliennummernplatzhalter 10">
            <a:extLst>
              <a:ext uri="{FF2B5EF4-FFF2-40B4-BE49-F238E27FC236}">
                <a16:creationId xmlns:a16="http://schemas.microsoft.com/office/drawing/2014/main" id="{4E7608AF-2D20-2415-ABE0-E2F2C73AC4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7814C9F-CAB3-42A8-B24F-E7378951597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279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Referenzen |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FB4106DB-FC72-118E-B28F-E8ADD915F565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482A8A33-1964-77A3-69EE-A64AE725E613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874E373-B263-398C-457B-AA148126E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CA3541AC-1C1C-E9F0-6646-15D9FAF99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platzhalter 30"/>
          <p:cNvSpPr>
            <a:spLocks noGrp="1"/>
          </p:cNvSpPr>
          <p:nvPr>
            <p:ph type="body" sz="quarter" idx="16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02298E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20"/>
          </p:nvPr>
        </p:nvSpPr>
        <p:spPr>
          <a:xfrm>
            <a:off x="618002" y="1493631"/>
            <a:ext cx="10941817" cy="41941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000"/>
              </a:lnSpc>
              <a:spcBef>
                <a:spcPts val="50"/>
              </a:spcBef>
              <a:buFont typeface="Lucida Grande"/>
              <a:buNone/>
              <a:defRPr sz="1200" b="0" i="0"/>
            </a:lvl1pPr>
            <a:lvl2pPr marL="0" indent="360000" algn="l">
              <a:lnSpc>
                <a:spcPts val="2000"/>
              </a:lnSpc>
              <a:spcBef>
                <a:spcPts val="50"/>
              </a:spcBef>
              <a:buFont typeface="Lucida Grande"/>
              <a:buChar char="-"/>
              <a:defRPr sz="1200" b="0" i="0"/>
            </a:lvl2pPr>
            <a:lvl3pPr marL="0" indent="360000" algn="l">
              <a:lnSpc>
                <a:spcPts val="2000"/>
              </a:lnSpc>
              <a:spcBef>
                <a:spcPts val="50"/>
              </a:spcBef>
              <a:buFont typeface="Lucida Grande"/>
              <a:buChar char="-"/>
              <a:defRPr sz="1200" b="0" i="0"/>
            </a:lvl3pPr>
            <a:lvl4pPr marL="0" indent="360000" algn="l">
              <a:lnSpc>
                <a:spcPts val="2000"/>
              </a:lnSpc>
              <a:spcBef>
                <a:spcPts val="50"/>
              </a:spcBef>
              <a:buFont typeface="Lucida Grande"/>
              <a:buChar char="-"/>
              <a:defRPr sz="1200" b="0" i="0"/>
            </a:lvl4pPr>
            <a:lvl5pPr marL="0" indent="360000" algn="l">
              <a:lnSpc>
                <a:spcPts val="2000"/>
              </a:lnSpc>
              <a:spcBef>
                <a:spcPts val="50"/>
              </a:spcBef>
              <a:buFont typeface="Lucida Grande"/>
              <a:buChar char="-"/>
              <a:defRPr sz="1200" b="0" i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20">
            <a:extLst>
              <a:ext uri="{FF2B5EF4-FFF2-40B4-BE49-F238E27FC236}">
                <a16:creationId xmlns:a16="http://schemas.microsoft.com/office/drawing/2014/main" id="{E0BB725B-0736-913F-1058-CDA88639AB7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7612A37-40BD-4365-995C-F149855CA3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457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Schluss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018A742-F438-A8D5-423F-AB379C4AE7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28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endParaRPr lang="de-DE" dirty="0">
              <a:solidFill>
                <a:srgbClr val="02298E"/>
              </a:solidFill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37A591D8-3265-9918-80AB-55CD23B93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5759450"/>
            <a:ext cx="246538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416BB8A-674E-E8AF-7C32-8D2C70EFB70E}"/>
              </a:ext>
            </a:extLst>
          </p:cNvPr>
          <p:cNvSpPr/>
          <p:nvPr/>
        </p:nvSpPr>
        <p:spPr>
          <a:xfrm>
            <a:off x="484188" y="2247900"/>
            <a:ext cx="9371012" cy="4048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solidFill>
                <a:srgbClr val="274099"/>
              </a:solidFill>
              <a:cs typeface="Arial"/>
            </a:endParaRPr>
          </a:p>
        </p:txBody>
      </p:sp>
      <p:sp>
        <p:nvSpPr>
          <p:cNvPr id="11" name="Inhaltsplatzhalter 24"/>
          <p:cNvSpPr>
            <a:spLocks noGrp="1"/>
          </p:cNvSpPr>
          <p:nvPr>
            <p:ph sz="quarter" idx="11"/>
          </p:nvPr>
        </p:nvSpPr>
        <p:spPr>
          <a:xfrm>
            <a:off x="484717" y="2240292"/>
            <a:ext cx="9972996" cy="9774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 b="1" i="0" cap="all" baseline="0">
                <a:solidFill>
                  <a:schemeClr val="bg1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1600" b="1" i="0" cap="none" baseline="0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1400" b="0" i="0" cap="none" baseline="0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1800"/>
              </a:lnSpc>
              <a:buFontTx/>
              <a:buNone/>
              <a:defRPr sz="1100" b="0" i="0" cap="none" baseline="0">
                <a:solidFill>
                  <a:srgbClr val="274099"/>
                </a:solidFill>
                <a:latin typeface="Arial"/>
              </a:defRPr>
            </a:lvl4pPr>
            <a:lvl5pPr marL="1828800" indent="0">
              <a:lnSpc>
                <a:spcPts val="3400"/>
              </a:lnSpc>
              <a:buFontTx/>
              <a:buNone/>
              <a:defRPr sz="2800" b="1" i="0" cap="all" baseline="0"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484717" y="4085542"/>
            <a:ext cx="9972995" cy="16675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500" b="0" i="0" baseline="0">
                <a:solidFill>
                  <a:schemeClr val="bg1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4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2331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Schluss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DE546E-5DCC-D872-3726-1575C4C2CC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endParaRPr lang="de-DE" dirty="0">
              <a:solidFill>
                <a:srgbClr val="02298E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3DF3EB-A4B4-FA14-E968-55115D933325}"/>
              </a:ext>
            </a:extLst>
          </p:cNvPr>
          <p:cNvSpPr/>
          <p:nvPr/>
        </p:nvSpPr>
        <p:spPr>
          <a:xfrm>
            <a:off x="484188" y="2247900"/>
            <a:ext cx="9371012" cy="4048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solidFill>
                <a:srgbClr val="274099"/>
              </a:solidFill>
              <a:cs typeface="Arial"/>
            </a:endParaRPr>
          </a:p>
        </p:txBody>
      </p:sp>
      <p:pic>
        <p:nvPicPr>
          <p:cNvPr id="4" name="Bild 11">
            <a:extLst>
              <a:ext uri="{FF2B5EF4-FFF2-40B4-BE49-F238E27FC236}">
                <a16:creationId xmlns:a16="http://schemas.microsoft.com/office/drawing/2014/main" id="{1BF9C053-4F3D-FD8F-30BE-7385769F9B3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5759450"/>
            <a:ext cx="24653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24"/>
          <p:cNvSpPr>
            <a:spLocks noGrp="1"/>
          </p:cNvSpPr>
          <p:nvPr>
            <p:ph sz="quarter" idx="11"/>
          </p:nvPr>
        </p:nvSpPr>
        <p:spPr>
          <a:xfrm>
            <a:off x="484717" y="2240292"/>
            <a:ext cx="9972996" cy="9774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 b="1" i="0" cap="all" baseline="0">
                <a:solidFill>
                  <a:srgbClr val="0228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1600" b="1" i="0" cap="none" baseline="0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1400" b="0" i="0" cap="none" baseline="0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1800"/>
              </a:lnSpc>
              <a:buFontTx/>
              <a:buNone/>
              <a:defRPr sz="1100" b="0" i="0" cap="none" baseline="0">
                <a:solidFill>
                  <a:srgbClr val="274099"/>
                </a:solidFill>
                <a:latin typeface="Arial"/>
              </a:defRPr>
            </a:lvl4pPr>
            <a:lvl5pPr marL="1828800" indent="0">
              <a:lnSpc>
                <a:spcPts val="3400"/>
              </a:lnSpc>
              <a:buFontTx/>
              <a:buNone/>
              <a:defRPr sz="2800" b="1" i="0" cap="all" baseline="0"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484717" y="4085542"/>
            <a:ext cx="9972995" cy="16675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500" b="0" i="0" baseline="0">
                <a:solidFill>
                  <a:srgbClr val="02288E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4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838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W Lay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3AF8CDDF-710A-4CD6-A9BB-D1FB02528541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 2">
            <a:extLst>
              <a:ext uri="{FF2B5EF4-FFF2-40B4-BE49-F238E27FC236}">
                <a16:creationId xmlns:a16="http://schemas.microsoft.com/office/drawing/2014/main" id="{C80EF374-7501-E4C8-2585-1BB640A65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20">
            <a:extLst>
              <a:ext uri="{FF2B5EF4-FFF2-40B4-BE49-F238E27FC236}">
                <a16:creationId xmlns:a16="http://schemas.microsoft.com/office/drawing/2014/main" id="{0897BEBA-E045-63B4-A3E1-E28B57F0CDC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3AAA585-E4BB-4097-840B-942529F2AD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5783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477000"/>
            <a:ext cx="2844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EA701-7312-4B24-B02B-7BA73252C362}" type="datetime1">
              <a:rPr lang="de-DE" smtClean="0"/>
              <a:t>16.04.2025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88000" y="6477000"/>
            <a:ext cx="3860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Dr-Ing. Thomas Flower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477000"/>
            <a:ext cx="2844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8FFEA-314B-45C1-A9D8-7C52A58DD3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7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A72B807-BDDE-A8B5-A580-0310B6B57D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9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endParaRPr lang="de-DE" dirty="0">
              <a:solidFill>
                <a:srgbClr val="02298E"/>
              </a:solidFill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249644BB-09D9-7149-0DA9-84141D144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5759450"/>
            <a:ext cx="246538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09D65E7-BEC5-F674-9AE3-9EFBE95EC035}"/>
              </a:ext>
            </a:extLst>
          </p:cNvPr>
          <p:cNvSpPr/>
          <p:nvPr/>
        </p:nvSpPr>
        <p:spPr>
          <a:xfrm>
            <a:off x="484188" y="2247900"/>
            <a:ext cx="9371012" cy="4048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solidFill>
                <a:srgbClr val="274099"/>
              </a:solidFill>
              <a:cs typeface="Arial"/>
            </a:endParaRPr>
          </a:p>
        </p:txBody>
      </p:sp>
      <p:sp>
        <p:nvSpPr>
          <p:cNvPr id="11" name="Inhaltsplatzhalter 24"/>
          <p:cNvSpPr>
            <a:spLocks noGrp="1"/>
          </p:cNvSpPr>
          <p:nvPr>
            <p:ph sz="quarter" idx="11"/>
          </p:nvPr>
        </p:nvSpPr>
        <p:spPr>
          <a:xfrm>
            <a:off x="484717" y="2240293"/>
            <a:ext cx="9972996" cy="6071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 b="1" i="0" cap="all" baseline="0">
                <a:solidFill>
                  <a:schemeClr val="bg1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1600" b="1" i="0" cap="none" baseline="0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1400" b="0" i="0" cap="none" baseline="0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1800"/>
              </a:lnSpc>
              <a:buFontTx/>
              <a:buNone/>
              <a:defRPr sz="1100" b="0" i="0" cap="none" baseline="0">
                <a:solidFill>
                  <a:srgbClr val="274099"/>
                </a:solidFill>
                <a:latin typeface="Arial"/>
              </a:defRPr>
            </a:lvl4pPr>
            <a:lvl5pPr marL="1828800" indent="0">
              <a:lnSpc>
                <a:spcPts val="3400"/>
              </a:lnSpc>
              <a:buFontTx/>
              <a:buNone/>
              <a:defRPr sz="2800" b="1" i="0" cap="all" baseline="0"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28"/>
          <p:cNvSpPr>
            <a:spLocks noGrp="1"/>
          </p:cNvSpPr>
          <p:nvPr>
            <p:ph type="body" sz="quarter" idx="12"/>
          </p:nvPr>
        </p:nvSpPr>
        <p:spPr>
          <a:xfrm>
            <a:off x="484717" y="2847460"/>
            <a:ext cx="9972995" cy="6938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b="1" i="0" baseline="0">
                <a:solidFill>
                  <a:schemeClr val="bg1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5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484717" y="4085543"/>
            <a:ext cx="9972995" cy="10227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4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449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Layout Zwischenhead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5427755A-057E-7755-D091-A7FC7EC5AB47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BF2AA5A7-1526-13B6-9BDC-F077A73DEA28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B883CF-63DF-63D2-8C3A-249D14A2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06955F30-F318-FCEA-CB9B-6DE4B47C8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platzhalter 30"/>
          <p:cNvSpPr>
            <a:spLocks noGrp="1"/>
          </p:cNvSpPr>
          <p:nvPr>
            <p:ph type="body" sz="quarter" idx="16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02298E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20183" y="1491687"/>
            <a:ext cx="10939637" cy="3824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b="1" i="0" baseline="0">
                <a:solidFill>
                  <a:srgbClr val="132993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400">
                <a:latin typeface="Arial"/>
              </a:defRPr>
            </a:lvl2pPr>
            <a:lvl3pPr marL="0" indent="-228600">
              <a:lnSpc>
                <a:spcPts val="2000"/>
              </a:lnSpc>
              <a:buFont typeface="Lucida Grande"/>
              <a:buChar char="–"/>
              <a:defRPr sz="1400">
                <a:latin typeface="Arial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24"/>
          <p:cNvSpPr>
            <a:spLocks noGrp="1"/>
          </p:cNvSpPr>
          <p:nvPr>
            <p:ph type="body" sz="quarter" idx="18"/>
          </p:nvPr>
        </p:nvSpPr>
        <p:spPr>
          <a:xfrm>
            <a:off x="618002" y="2141528"/>
            <a:ext cx="10941817" cy="35448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50"/>
              </a:spcBef>
              <a:buFont typeface="Lucida Grande"/>
              <a:buNone/>
              <a:defRPr sz="1600" b="0" i="0" baseline="0"/>
            </a:lvl1pPr>
            <a:lvl2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2pPr>
            <a:lvl3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3pPr>
            <a:lvl4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4pPr>
            <a:lvl5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20">
            <a:extLst>
              <a:ext uri="{FF2B5EF4-FFF2-40B4-BE49-F238E27FC236}">
                <a16:creationId xmlns:a16="http://schemas.microsoft.com/office/drawing/2014/main" id="{093D7201-154C-EC94-2CE2-714149512E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FA86691-BC13-4F59-937B-AD49968F1BE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237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Zwischenheadline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55C397DE-1480-E7A6-94D0-969A2FB32B23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2E7AF7F5-01C5-8EEE-9DDE-3B55C32883BB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03FFE-D50D-A065-8D81-CDE75E576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7FB53364-D6BF-7FDA-4736-66A297EE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4"/>
          </p:nvPr>
        </p:nvSpPr>
        <p:spPr>
          <a:xfrm>
            <a:off x="6287680" y="1492250"/>
            <a:ext cx="5271437" cy="275758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/>
          </p:nvPr>
        </p:nvSpPr>
        <p:spPr>
          <a:xfrm>
            <a:off x="6288618" y="4535489"/>
            <a:ext cx="5293783" cy="11509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20184" y="1491687"/>
            <a:ext cx="5211985" cy="3824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b="1" i="0" baseline="0">
                <a:solidFill>
                  <a:srgbClr val="132993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400">
                <a:latin typeface="Arial"/>
              </a:defRPr>
            </a:lvl2pPr>
            <a:lvl3pPr marL="0" indent="-228600">
              <a:lnSpc>
                <a:spcPts val="2000"/>
              </a:lnSpc>
              <a:buFont typeface="Lucida Grande"/>
              <a:buChar char="–"/>
              <a:defRPr sz="1400">
                <a:latin typeface="Arial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24"/>
          <p:cNvSpPr>
            <a:spLocks noGrp="1"/>
          </p:cNvSpPr>
          <p:nvPr>
            <p:ph type="body" sz="quarter" idx="22"/>
          </p:nvPr>
        </p:nvSpPr>
        <p:spPr>
          <a:xfrm>
            <a:off x="618002" y="2141528"/>
            <a:ext cx="5214167" cy="35448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50"/>
              </a:spcBef>
              <a:buFont typeface="Lucida Grande"/>
              <a:buNone/>
              <a:defRPr sz="1600" b="0" i="0" baseline="0"/>
            </a:lvl1pPr>
            <a:lvl2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2pPr>
            <a:lvl3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3pPr>
            <a:lvl4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4pPr>
            <a:lvl5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D28D4FA7-0954-714C-2B32-4F6E2ADB348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F7526293-0F59-4DEF-B6C4-0F80F6C7983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006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Lay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3AF8CDDF-710A-4CD6-A9BB-D1FB02528541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 2">
            <a:extLst>
              <a:ext uri="{FF2B5EF4-FFF2-40B4-BE49-F238E27FC236}">
                <a16:creationId xmlns:a16="http://schemas.microsoft.com/office/drawing/2014/main" id="{C80EF374-7501-E4C8-2585-1BB640A65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20">
            <a:extLst>
              <a:ext uri="{FF2B5EF4-FFF2-40B4-BE49-F238E27FC236}">
                <a16:creationId xmlns:a16="http://schemas.microsoft.com/office/drawing/2014/main" id="{0897BEBA-E045-63B4-A3E1-E28B57F0CDC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3AAA585-E4BB-4097-840B-942529F2AD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483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22CBF5D3-954C-FDC7-CA16-F7E5C718BF8C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D2B4DF58-6E1E-B96E-BAE1-EA99897A4637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5D4A33-08CD-9397-3E02-3B52DA26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2E17DBB0-8634-30CE-7CF8-6F8488900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274099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4"/>
          </p:nvPr>
        </p:nvSpPr>
        <p:spPr>
          <a:xfrm>
            <a:off x="6287680" y="1492250"/>
            <a:ext cx="5271437" cy="419385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Textplatzhalter 24"/>
          <p:cNvSpPr>
            <a:spLocks noGrp="1"/>
          </p:cNvSpPr>
          <p:nvPr>
            <p:ph type="body" sz="quarter" idx="18"/>
          </p:nvPr>
        </p:nvSpPr>
        <p:spPr>
          <a:xfrm>
            <a:off x="618002" y="1492250"/>
            <a:ext cx="5276681" cy="41941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50"/>
              </a:spcBef>
              <a:buFont typeface="Lucida Grande"/>
              <a:buNone/>
              <a:defRPr sz="1600" b="0" i="0" baseline="0"/>
            </a:lvl1pPr>
            <a:lvl2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2pPr>
            <a:lvl3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3pPr>
            <a:lvl4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4pPr>
            <a:lvl5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83D9EC97-BA7D-27A3-2520-DEDCA043FC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EB7019C-068B-4EC0-812F-162D1334848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081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mehrere Bilder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20BF6426-3063-DF9E-6AB1-E9EF5EDFAD0D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EDBF3994-6248-8E37-7B6B-281669493C1B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48AF75-64D9-D7B6-4EEC-500A73FDD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596848A0-CDE5-7E38-7E14-D993433E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274099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4"/>
          </p:nvPr>
        </p:nvSpPr>
        <p:spPr>
          <a:xfrm>
            <a:off x="6287680" y="1042136"/>
            <a:ext cx="5271437" cy="464396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0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620181" y="1042136"/>
            <a:ext cx="5271437" cy="464396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E698D60-6AFA-671F-585D-65AB0E5404D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85D9B1A5-AD5F-4B6C-8528-FB2F46C4F1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002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abe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9E3E94F2-80B5-85A5-50C8-5C00B45BA560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F873AF6E-CCBD-254F-4B2B-87BF6CCE874E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4D1451-8728-4DF2-CBC3-0963BC4D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0FF47269-7C35-BA60-E0D8-B49FC4C3F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7"/>
          </p:nvPr>
        </p:nvSpPr>
        <p:spPr>
          <a:xfrm>
            <a:off x="643467" y="1408113"/>
            <a:ext cx="10915651" cy="4070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6" name="Foliennummernplatzhalter 14">
            <a:extLst>
              <a:ext uri="{FF2B5EF4-FFF2-40B4-BE49-F238E27FC236}">
                <a16:creationId xmlns:a16="http://schemas.microsoft.com/office/drawing/2014/main" id="{87A9E51D-A558-8236-033F-ABCCEE4BBD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0A74C7F-0CB0-486F-B298-FFCD851A91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943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abe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71A3F3B0-42EE-5F0F-A063-D342596A02BB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42BF8A14-8CF9-878E-DB87-6CAF11D773CE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DAF8D6-6E78-AA43-78B8-F70CF30CB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05F0E539-C577-640A-11E2-C9C95EC51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7"/>
          </p:nvPr>
        </p:nvSpPr>
        <p:spPr>
          <a:xfrm>
            <a:off x="643467" y="1343025"/>
            <a:ext cx="10915651" cy="421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6" name="Foliennummernplatzhalter 14">
            <a:extLst>
              <a:ext uri="{FF2B5EF4-FFF2-40B4-BE49-F238E27FC236}">
                <a16:creationId xmlns:a16="http://schemas.microsoft.com/office/drawing/2014/main" id="{D9BA9259-1C4B-A6D7-3AB4-0223F23BFE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AE37F2D-5833-4BFA-967B-B1C8B59667B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672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Wasser, Türkis, Blau enthält.&#10;&#10;Automatisch generierte Beschreibung">
            <a:extLst>
              <a:ext uri="{FF2B5EF4-FFF2-40B4-BE49-F238E27FC236}">
                <a16:creationId xmlns:a16="http://schemas.microsoft.com/office/drawing/2014/main" id="{64756727-E83E-1FAF-1106-2CBE6A02AF7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18472"/>
            <a:ext cx="12192000" cy="68580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97EF11-4C57-B2AE-F766-DCF60779E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5686425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7902DC4C-51DF-47DB-BAA3-94912DDABA59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4AF830-D464-CA0D-01B0-D141D0DD20B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18868" y="242745"/>
            <a:ext cx="2068830" cy="16962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E2E6B5D-F150-1417-98B9-70B42937B7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87538" y="2239963"/>
            <a:ext cx="7480300" cy="608012"/>
          </a:xfrm>
        </p:spPr>
        <p:txBody>
          <a:bodyPr/>
          <a:lstStyle/>
          <a:p>
            <a:pPr>
              <a:defRPr/>
            </a:pPr>
            <a:r>
              <a:rPr lang="de-DE" dirty="0"/>
              <a:t>TITEL</a:t>
            </a:r>
          </a:p>
        </p:txBody>
      </p:sp>
      <p:sp>
        <p:nvSpPr>
          <p:cNvPr id="20483" name="Textplatzhalter 2">
            <a:extLst>
              <a:ext uri="{FF2B5EF4-FFF2-40B4-BE49-F238E27FC236}">
                <a16:creationId xmlns:a16="http://schemas.microsoft.com/office/drawing/2014/main" id="{974E7E80-9FCD-A536-94A3-472251F363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887538" y="2847975"/>
            <a:ext cx="7480300" cy="693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>
                <a:latin typeface="Arial" panose="020B0604020202020204" pitchFamily="34" charset="0"/>
                <a:ea typeface="ヒラギノ角ゴ Pro W3"/>
                <a:cs typeface="ヒラギノ角ゴ Pro W3"/>
              </a:rPr>
              <a:t>Untertitel</a:t>
            </a:r>
          </a:p>
        </p:txBody>
      </p:sp>
      <p:sp>
        <p:nvSpPr>
          <p:cNvPr id="20484" name="Textplatzhalter 3">
            <a:extLst>
              <a:ext uri="{FF2B5EF4-FFF2-40B4-BE49-F238E27FC236}">
                <a16:creationId xmlns:a16="http://schemas.microsoft.com/office/drawing/2014/main" id="{3931B2D9-E683-A455-6BC0-F3343EFD5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887538" y="4086225"/>
            <a:ext cx="7480300" cy="102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>
                <a:latin typeface="Arial" panose="020B0604020202020204" pitchFamily="34" charset="0"/>
                <a:ea typeface="ヒラギノ角ゴ Pro W3"/>
                <a:cs typeface="ヒラギノ角ゴ Pro W3"/>
              </a:rPr>
              <a:t>Autor</a:t>
            </a:r>
            <a:br>
              <a:rPr lang="de-DE" altLang="de-DE">
                <a:latin typeface="Arial" panose="020B0604020202020204" pitchFamily="34" charset="0"/>
                <a:ea typeface="ヒラギノ角ゴ Pro W3"/>
                <a:cs typeface="ヒラギノ角ゴ Pro W3"/>
              </a:rPr>
            </a:br>
            <a:r>
              <a:rPr lang="de-DE" altLang="de-DE">
                <a:latin typeface="Arial" panose="020B0604020202020204" pitchFamily="34" charset="0"/>
                <a:ea typeface="ヒラギノ角ゴ Pro W3"/>
                <a:cs typeface="ヒラギノ角ゴ Pro W3"/>
              </a:rPr>
              <a:t>Hochschule für Angewandte Wissenschaften Hamburg</a:t>
            </a:r>
          </a:p>
          <a:p>
            <a:pPr>
              <a:spcBef>
                <a:spcPct val="0"/>
              </a:spcBef>
            </a:pPr>
            <a:r>
              <a:rPr lang="de-DE" altLang="de-DE">
                <a:latin typeface="Arial" panose="020B0604020202020204" pitchFamily="34" charset="0"/>
                <a:ea typeface="ヒラギノ角ゴ Pro W3"/>
                <a:cs typeface="ヒラギノ角ゴ Pro W3"/>
              </a:rPr>
              <a:t>00.00.2017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EB2966-EC07-F81D-BBEF-D4B9B41F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EB030-4EA4-472F-3AEF-96E0810AA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C86B5DD8-9FC6-228E-1BAD-6314D68E1C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3136338" y="1631191"/>
            <a:ext cx="8777788" cy="42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Themenblock I 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„Planetary Health </a:t>
            </a:r>
            <a:r>
              <a:rPr lang="de-DE" sz="2000" b="1" dirty="0" err="1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Diet</a:t>
            </a: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 - die Globale Ernährungswende - Artenschutz“  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endParaRPr lang="de-DE" sz="2000" b="1" dirty="0">
              <a:solidFill>
                <a:srgbClr val="02298E"/>
              </a:solidFill>
              <a:latin typeface="Martel Heavy" panose="00000A00000000000000" pitchFamily="2" charset="0"/>
              <a:cs typeface="Martel Heavy" panose="00000A00000000000000" pitchFamily="2" charset="0"/>
            </a:endParaRP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10.30 – 11.00 Uhr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„Biodiversität und Planetary Health –  oder vom stillen Sterben der Natur“ </a:t>
            </a:r>
            <a:endParaRPr lang="de-DE" sz="1800" b="0" i="0" dirty="0">
              <a:solidFill>
                <a:srgbClr val="02298E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lnSpc>
                <a:spcPts val="2600"/>
              </a:lnSpc>
              <a:spcAft>
                <a:spcPts val="50"/>
              </a:spcAft>
              <a:buNone/>
            </a:pPr>
            <a:endParaRPr lang="de-DE" sz="2000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ts val="2600"/>
              </a:lnSpc>
              <a:spcAft>
                <a:spcPts val="50"/>
              </a:spcAft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Prof. Dr. Matthias Glaubrecht</a:t>
            </a:r>
          </a:p>
          <a:p>
            <a:pPr marL="0" indent="0">
              <a:lnSpc>
                <a:spcPts val="2600"/>
              </a:lnSpc>
              <a:spcAft>
                <a:spcPts val="50"/>
              </a:spcAft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 für Biodiversität der Tiere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Universität Hamburg</a:t>
            </a:r>
            <a:endParaRPr lang="de-DE" altLang="de-DE" dirty="0">
              <a:ea typeface="ヒラギノ角ゴ Pro W3"/>
              <a:cs typeface="ヒラギノ角ゴ Pro W3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76FA2C-1260-0925-35C7-9DEB0B671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5" y="2295606"/>
            <a:ext cx="2266787" cy="2266787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9988E500-0832-B32A-79C5-C84642A372B4}"/>
              </a:ext>
            </a:extLst>
          </p:cNvPr>
          <p:cNvSpPr txBox="1">
            <a:spLocks/>
          </p:cNvSpPr>
          <p:nvPr/>
        </p:nvSpPr>
        <p:spPr bwMode="auto">
          <a:xfrm>
            <a:off x="319979" y="4825529"/>
            <a:ext cx="2695158" cy="8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Menti.com</a:t>
            </a:r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4346 3764</a:t>
            </a:r>
          </a:p>
        </p:txBody>
      </p:sp>
    </p:spTree>
    <p:extLst>
      <p:ext uri="{BB962C8B-B14F-4D97-AF65-F5344CB8AC3E}">
        <p14:creationId xmlns:p14="http://schemas.microsoft.com/office/powerpoint/2010/main" val="47497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DE7CD-0E3E-AD47-8089-1E028F87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31340F53-B1C9-352C-7454-C3EC50648F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587698" y="1727444"/>
            <a:ext cx="5863047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Themenblock I 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„Planetary Health </a:t>
            </a:r>
            <a:r>
              <a:rPr lang="de-DE" sz="2000" b="1" dirty="0" err="1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Diet</a:t>
            </a: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 - die Globale Ernährungswende - Artenschutz“  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endParaRPr lang="de-DE" sz="2000" b="1" dirty="0">
              <a:solidFill>
                <a:srgbClr val="02298E"/>
              </a:solidFill>
              <a:latin typeface="Martel Heavy" panose="00000A00000000000000" pitchFamily="2" charset="0"/>
              <a:cs typeface="Martel Heavy" panose="00000A00000000000000" pitchFamily="2" charset="0"/>
            </a:endParaRP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11.00 – 11.30 Uhr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 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„Food </a:t>
            </a:r>
            <a:r>
              <a:rPr lang="de-DE" sz="2000" b="1" dirty="0" err="1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for</a:t>
            </a: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 Future – Wie man die Ernährung der Zukunft macht“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endParaRPr lang="de-DE" sz="2000" b="1" dirty="0">
              <a:solidFill>
                <a:srgbClr val="02298E"/>
              </a:solidFill>
              <a:latin typeface="Martel Heavy" panose="00000A00000000000000" pitchFamily="2" charset="0"/>
              <a:cs typeface="Martel Heavy" panose="00000A00000000000000" pitchFamily="2" charset="0"/>
            </a:endParaRP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Claudia Hauschild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Head </a:t>
            </a:r>
            <a:r>
              <a:rPr 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Corporate Communications and </a:t>
            </a:r>
            <a:r>
              <a:rPr 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Sustainability</a:t>
            </a: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Management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Rügenwalder Mühle</a:t>
            </a:r>
            <a:endParaRPr lang="de-DE" altLang="de-DE" sz="1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9781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A98F4-C7F5-7B5B-F5B7-3F007748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175181C8-1C4C-78B5-1143-DF832BABC9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606172" y="2839645"/>
            <a:ext cx="11373395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ct val="100000"/>
              </a:lnSpc>
              <a:buNone/>
            </a:pPr>
            <a:endParaRPr lang="de-DE" sz="2000" b="1" i="0" dirty="0">
              <a:solidFill>
                <a:srgbClr val="02298E"/>
              </a:solidFill>
              <a:effectLst/>
              <a:latin typeface="Martel Heavy" panose="00000A00000000000000" pitchFamily="2" charset="0"/>
              <a:cs typeface="Martel Heavy" panose="00000A00000000000000" pitchFamily="2" charset="0"/>
            </a:endParaRPr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11.30 – 11.50 Uhr 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48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  <a:t>Kaffeepause</a:t>
            </a:r>
            <a:endParaRPr lang="de-DE" sz="4800" b="0" i="0" dirty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de-DE" altLang="de-DE" dirty="0">
              <a:ea typeface="ヒラギノ角ゴ Pro W3"/>
              <a:cs typeface="ヒラギノ角ゴ Pro W3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82CD3A-2E93-9059-AF67-C40EC2A4E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85" y="2772321"/>
            <a:ext cx="1307458" cy="15112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AF0B530-A425-86E4-E174-BD016D47D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718" y="2016752"/>
            <a:ext cx="2266787" cy="2266787"/>
          </a:xfrm>
          <a:prstGeom prst="rect">
            <a:avLst/>
          </a:prstGeom>
        </p:spPr>
      </p:pic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ED5FD1E-DA90-1975-B064-9190A0C35633}"/>
              </a:ext>
            </a:extLst>
          </p:cNvPr>
          <p:cNvSpPr txBox="1">
            <a:spLocks/>
          </p:cNvSpPr>
          <p:nvPr/>
        </p:nvSpPr>
        <p:spPr bwMode="auto">
          <a:xfrm>
            <a:off x="8956532" y="4546675"/>
            <a:ext cx="2695158" cy="8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Menti.com</a:t>
            </a:r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4346 3764</a:t>
            </a:r>
          </a:p>
        </p:txBody>
      </p:sp>
    </p:spTree>
    <p:extLst>
      <p:ext uri="{BB962C8B-B14F-4D97-AF65-F5344CB8AC3E}">
        <p14:creationId xmlns:p14="http://schemas.microsoft.com/office/powerpoint/2010/main" val="195070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DE7CD-0E3E-AD47-8089-1E028F87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>
            <a:extLst>
              <a:ext uri="{FF2B5EF4-FFF2-40B4-BE49-F238E27FC236}">
                <a16:creationId xmlns:a16="http://schemas.microsoft.com/office/drawing/2014/main" id="{0F182606-D9E2-F83B-8625-CF254EC96ED1}"/>
              </a:ext>
            </a:extLst>
          </p:cNvPr>
          <p:cNvSpPr txBox="1">
            <a:spLocks/>
          </p:cNvSpPr>
          <p:nvPr/>
        </p:nvSpPr>
        <p:spPr bwMode="auto">
          <a:xfrm>
            <a:off x="3389364" y="1727444"/>
            <a:ext cx="8065997" cy="47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11.50 – 12.35 Uhr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br>
              <a:rPr lang="de-DE" sz="2000" dirty="0">
                <a:solidFill>
                  <a:srgbClr val="0229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Paneldiskussion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Moderation: Prof. Dr. Petra Naujoks, 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Professorin für Betriebswirtschaftslehre, HAW Hamburg</a:t>
            </a:r>
            <a:br>
              <a:rPr lang="de-DE" sz="2000" dirty="0">
                <a:solidFill>
                  <a:srgbClr val="0229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2000" dirty="0">
              <a:solidFill>
                <a:srgbClr val="02298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Carola Bühler, Landwirtschaftskammer Hamburg</a:t>
            </a: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Stephanie Finkbeiner, Edeka</a:t>
            </a: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 Heuer, WWF Hamburg</a:t>
            </a: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Olivia Hinz, WU Wien</a:t>
            </a: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Katharina </a:t>
            </a:r>
            <a:r>
              <a:rPr 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Riehn</a:t>
            </a: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HAW Hamburg</a:t>
            </a: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Léna</a:t>
            </a: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Saegebrecht</a:t>
            </a: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HAW Hamburg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37B520-5D0C-46F7-9347-DEFCBE14C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5" y="2295606"/>
            <a:ext cx="2266787" cy="2266787"/>
          </a:xfrm>
          <a:prstGeom prst="rect">
            <a:avLst/>
          </a:prstGeom>
        </p:spPr>
      </p:pic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6A5B6F8-B7CA-3D36-44A9-17AE515D56B0}"/>
              </a:ext>
            </a:extLst>
          </p:cNvPr>
          <p:cNvSpPr txBox="1">
            <a:spLocks/>
          </p:cNvSpPr>
          <p:nvPr/>
        </p:nvSpPr>
        <p:spPr bwMode="auto">
          <a:xfrm>
            <a:off x="319979" y="4825529"/>
            <a:ext cx="2695158" cy="8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Menti.com</a:t>
            </a:r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4346 3764</a:t>
            </a:r>
          </a:p>
        </p:txBody>
      </p:sp>
    </p:spTree>
    <p:extLst>
      <p:ext uri="{BB962C8B-B14F-4D97-AF65-F5344CB8AC3E}">
        <p14:creationId xmlns:p14="http://schemas.microsoft.com/office/powerpoint/2010/main" val="285181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3A151-3346-9FD1-2A17-9AA47AD7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DA820B3-3080-A966-8576-EAA79D924D0C}"/>
              </a:ext>
            </a:extLst>
          </p:cNvPr>
          <p:cNvSpPr txBox="1">
            <a:spLocks/>
          </p:cNvSpPr>
          <p:nvPr/>
        </p:nvSpPr>
        <p:spPr bwMode="auto">
          <a:xfrm>
            <a:off x="2587698" y="1727444"/>
            <a:ext cx="8065997" cy="47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12.35 – 12.50 Uhr </a:t>
            </a:r>
            <a:br>
              <a:rPr lang="de-DE" sz="2000" dirty="0">
                <a:solidFill>
                  <a:srgbClr val="0229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de-DE" sz="2000" dirty="0">
                <a:solidFill>
                  <a:srgbClr val="0229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Option zum Feedback politischer Entscheidungsträger*innen</a:t>
            </a:r>
            <a:b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600"/>
              </a:lnSpc>
              <a:spcAft>
                <a:spcPts val="5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12.50 – 13.00 Uhr</a:t>
            </a:r>
          </a:p>
          <a:p>
            <a:pPr>
              <a:lnSpc>
                <a:spcPts val="2600"/>
              </a:lnSpc>
              <a:spcAft>
                <a:spcPts val="50"/>
              </a:spcAft>
            </a:pPr>
            <a:endParaRPr lang="de-DE" sz="2000" b="1" dirty="0">
              <a:solidFill>
                <a:srgbClr val="02298E"/>
              </a:solidFill>
              <a:latin typeface="Martel Heavy" panose="00000A00000000000000" pitchFamily="2" charset="0"/>
              <a:ea typeface="Open Sans" panose="020B0606030504020204" pitchFamily="34" charset="0"/>
              <a:cs typeface="Martel Heavy" panose="00000A00000000000000" pitchFamily="2" charset="0"/>
            </a:endParaRP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Q&amp;A zur politischen Resonanz</a:t>
            </a: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de-DE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833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3DFF0-C4DE-2926-D901-4F8E6E5C8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E913EFE-1D3E-B060-D58E-606C5B4AF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84" y="2573675"/>
            <a:ext cx="1586066" cy="1099337"/>
          </a:xfrm>
          <a:prstGeom prst="rect">
            <a:avLst/>
          </a:prstGeom>
        </p:spPr>
      </p:pic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DB530673-009A-E0FF-48D8-5492A7B174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628974" y="1975473"/>
            <a:ext cx="11373395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ct val="100000"/>
              </a:lnSpc>
              <a:buNone/>
            </a:pPr>
            <a:endParaRPr lang="de-DE" sz="2000" b="1" i="0" dirty="0">
              <a:solidFill>
                <a:srgbClr val="02298E"/>
              </a:solidFill>
              <a:effectLst/>
              <a:latin typeface="Martel Heavy" panose="00000A00000000000000" pitchFamily="2" charset="0"/>
              <a:cs typeface="Martel Heavy" panose="00000A00000000000000" pitchFamily="2" charset="0"/>
            </a:endParaRPr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13.00 – 14.00 Uhr 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48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  <a:t>Mittagspause</a:t>
            </a:r>
            <a:endParaRPr lang="de-DE" sz="4800" b="0" i="0" dirty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de-DE" altLang="de-DE" dirty="0">
              <a:ea typeface="ヒラギノ角ゴ Pro W3"/>
              <a:cs typeface="ヒラギノ角ゴ Pro W3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8B3CF1E-BC2F-26A0-657B-2C7915AF2570}"/>
              </a:ext>
            </a:extLst>
          </p:cNvPr>
          <p:cNvSpPr txBox="1"/>
          <p:nvPr/>
        </p:nvSpPr>
        <p:spPr>
          <a:xfrm>
            <a:off x="2562298" y="4882527"/>
            <a:ext cx="4860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Wir sehen uns in der Mensa, Berliner Tor 7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BA561A-4CF2-34D4-21F3-BD1952CB3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5672" y="3123344"/>
            <a:ext cx="3581603" cy="342899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56BE6DF-8A12-0535-224A-252FD0AC4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4" y="4200235"/>
            <a:ext cx="1966789" cy="1966789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AABF44D0-743A-5115-67D9-61280B98468C}"/>
              </a:ext>
            </a:extLst>
          </p:cNvPr>
          <p:cNvSpPr txBox="1">
            <a:spLocks/>
          </p:cNvSpPr>
          <p:nvPr/>
        </p:nvSpPr>
        <p:spPr bwMode="auto">
          <a:xfrm>
            <a:off x="2606172" y="5728634"/>
            <a:ext cx="2695158" cy="8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Menti.com</a:t>
            </a:r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4346 3764</a:t>
            </a:r>
          </a:p>
        </p:txBody>
      </p:sp>
    </p:spTree>
    <p:extLst>
      <p:ext uri="{BB962C8B-B14F-4D97-AF65-F5344CB8AC3E}">
        <p14:creationId xmlns:p14="http://schemas.microsoft.com/office/powerpoint/2010/main" val="382907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82C85-0754-B94D-FD49-6A411CCA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A2341EEC-97A0-6717-D3FA-8561C6D37C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3151370" y="1764870"/>
            <a:ext cx="9212726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14.00 – 14.30 Uhr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endParaRPr lang="de-DE" sz="2000" b="1" dirty="0">
              <a:solidFill>
                <a:srgbClr val="02298E"/>
              </a:solidFill>
              <a:latin typeface="Martel Heavy" panose="00000A00000000000000" pitchFamily="2" charset="0"/>
              <a:cs typeface="Martel Heavy" panose="00000A00000000000000" pitchFamily="2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Keynote-</a:t>
            </a:r>
            <a:r>
              <a:rPr lang="de-DE" sz="2000" b="1" dirty="0" err="1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Address</a:t>
            </a: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 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„Produktion trifft Konsum: Die Transformation nachhaltiger Ernährungssysteme im Spannungsfeld zwischen Wertschöpfungsketten, Individuum und Public Health” </a:t>
            </a:r>
          </a:p>
          <a:p>
            <a:pPr marL="0" indent="0">
              <a:lnSpc>
                <a:spcPts val="2600"/>
              </a:lnSpc>
              <a:buNone/>
            </a:pPr>
            <a:br>
              <a:rPr lang="de-DE" sz="2000" b="0" i="0" dirty="0">
                <a:solidFill>
                  <a:srgbClr val="02298E"/>
                </a:solidFill>
                <a:effectLst/>
                <a:latin typeface="Calibri" panose="020F0502020204030204" pitchFamily="34" charset="0"/>
              </a:rPr>
            </a:b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Prof. Dr. Melanie Speck</a:t>
            </a:r>
          </a:p>
          <a:p>
            <a:pPr marL="0" indent="0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Professorin für Sozioökonomie in Haushalt und Betrieb</a:t>
            </a: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Hochschule Osnabrück</a:t>
            </a:r>
            <a:endParaRPr lang="de-DE" altLang="de-DE" dirty="0">
              <a:ea typeface="ヒラギノ角ゴ Pro W3"/>
              <a:cs typeface="ヒラギノ角ゴ Pro W3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EAED70-B6D1-DDBB-BCE4-49319640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5" y="2295606"/>
            <a:ext cx="2266787" cy="2266787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EF62C43F-DF62-7D89-E3DD-11A350BC3C4D}"/>
              </a:ext>
            </a:extLst>
          </p:cNvPr>
          <p:cNvSpPr txBox="1">
            <a:spLocks/>
          </p:cNvSpPr>
          <p:nvPr/>
        </p:nvSpPr>
        <p:spPr bwMode="auto">
          <a:xfrm>
            <a:off x="319979" y="4825529"/>
            <a:ext cx="2695158" cy="8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Menti.com</a:t>
            </a:r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4346 3764</a:t>
            </a:r>
          </a:p>
        </p:txBody>
      </p:sp>
    </p:spTree>
    <p:extLst>
      <p:ext uri="{BB962C8B-B14F-4D97-AF65-F5344CB8AC3E}">
        <p14:creationId xmlns:p14="http://schemas.microsoft.com/office/powerpoint/2010/main" val="284628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3AF52-70B6-85AF-796E-884679468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194A4302-5369-F894-7CB1-95EA70F1DF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587698" y="1727444"/>
            <a:ext cx="8777788" cy="42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Themenbock II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„Gemeinschaftsverpflegung / Metropolversorgung“ 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endParaRPr lang="de-DE" sz="1800" b="0" i="0" dirty="0">
              <a:solidFill>
                <a:srgbClr val="02298E"/>
              </a:solidFill>
              <a:effectLst/>
              <a:latin typeface="Open Sans" panose="020B06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18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14.30 – 14.50 Uhr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18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„Nachhaltigkeitsstrategien in Gemeinschaftsverpflegungsbetrieben. Vom Wissen zur Umsetzung im Dschungel der Anforderungen“ </a:t>
            </a:r>
            <a:endParaRPr lang="de-DE" sz="1800" b="1" dirty="0">
              <a:solidFill>
                <a:srgbClr val="02298E"/>
              </a:solidFill>
              <a:latin typeface="Martel Heavy" panose="00000A00000000000000" pitchFamily="2" charset="0"/>
              <a:ea typeface="Open Sans Light" panose="020B0306030504020204" pitchFamily="34" charset="0"/>
              <a:cs typeface="Martel Heavy" panose="00000A00000000000000" pitchFamily="2" charset="0"/>
            </a:endParaRPr>
          </a:p>
          <a:p>
            <a:pPr marL="0" indent="0" algn="l" rtl="0" fontAlgn="base">
              <a:lnSpc>
                <a:spcPts val="2600"/>
              </a:lnSpc>
              <a:buNone/>
            </a:pPr>
            <a:endParaRPr lang="de-DE" sz="2000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Prof. Dr. Linda </a:t>
            </a:r>
            <a:r>
              <a:rPr 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Chalupova</a:t>
            </a:r>
            <a:endParaRPr lang="de-DE" sz="2000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Professorin für Umwelt- und Nachhaltigkeitswissenschaften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Fachhochschule Fulda</a:t>
            </a:r>
            <a:endParaRPr lang="de-DE" altLang="de-DE" sz="2000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56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6F126-324E-552D-F14C-E7EE2F3A5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160B7CA8-6ABA-7816-07FA-68B7665424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587698" y="1727444"/>
            <a:ext cx="8777788" cy="42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Themenbock II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„Gemeinschaftsverpflegung / Metropolversorgung“ 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endParaRPr lang="de-DE" sz="1800" b="0" i="0" dirty="0">
              <a:solidFill>
                <a:srgbClr val="02298E"/>
              </a:solidFill>
              <a:effectLst/>
              <a:latin typeface="Open Sans" panose="020B06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18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14.50 – 15.10 Uhr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18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„Gemeinschaftsverpflegung als faire Ernährungsumgebung gestalten“ 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endParaRPr lang="de-DE" sz="1800" b="1" dirty="0">
              <a:solidFill>
                <a:srgbClr val="02298E"/>
              </a:solidFill>
              <a:latin typeface="Martel Heavy" panose="00000A00000000000000" pitchFamily="2" charset="0"/>
              <a:ea typeface="Open Sans Light" panose="020B0306030504020204" pitchFamily="34" charset="0"/>
              <a:cs typeface="Martel Heavy" panose="00000A00000000000000" pitchFamily="2" charset="0"/>
            </a:endParaRP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Dr. Ernestine Tecklenburg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Ökotrophologin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HAW Hamburg </a:t>
            </a:r>
            <a:endParaRPr lang="de-DE" altLang="de-DE" sz="2000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29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BC250-4A1B-198B-00B4-23981BDEC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35F237F2-3516-1ECB-542D-6BF0971BD53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606172" y="2839645"/>
            <a:ext cx="11373395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ct val="100000"/>
              </a:lnSpc>
              <a:buNone/>
            </a:pPr>
            <a:endParaRPr lang="de-DE" sz="2000" b="1" i="0" dirty="0">
              <a:solidFill>
                <a:srgbClr val="02298E"/>
              </a:solidFill>
              <a:effectLst/>
              <a:latin typeface="Martel Heavy" panose="00000A00000000000000" pitchFamily="2" charset="0"/>
              <a:cs typeface="Martel Heavy" panose="00000A00000000000000" pitchFamily="2" charset="0"/>
            </a:endParaRPr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15.10 – 15.30 Uhr 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48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  <a:t>Kaffeepause</a:t>
            </a:r>
            <a:endParaRPr lang="de-DE" sz="4800" b="0" i="0" dirty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de-DE" altLang="de-DE" dirty="0">
              <a:ea typeface="ヒラギノ角ゴ Pro W3"/>
              <a:cs typeface="ヒラギノ角ゴ Pro W3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B3F96A7-6C54-7C14-AD4D-58B7BFD31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85" y="2772321"/>
            <a:ext cx="1307458" cy="15112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B1B66E-CAE0-2FE8-74F2-977447EAE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718" y="2016752"/>
            <a:ext cx="2266787" cy="226678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900C4C-4EC9-E822-D422-2A12BCC6F13B}"/>
              </a:ext>
            </a:extLst>
          </p:cNvPr>
          <p:cNvSpPr txBox="1">
            <a:spLocks/>
          </p:cNvSpPr>
          <p:nvPr/>
        </p:nvSpPr>
        <p:spPr bwMode="auto">
          <a:xfrm>
            <a:off x="8956532" y="4546675"/>
            <a:ext cx="2695158" cy="8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Menti.com</a:t>
            </a:r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4346 3764</a:t>
            </a:r>
          </a:p>
        </p:txBody>
      </p:sp>
    </p:spTree>
    <p:extLst>
      <p:ext uri="{BB962C8B-B14F-4D97-AF65-F5344CB8AC3E}">
        <p14:creationId xmlns:p14="http://schemas.microsoft.com/office/powerpoint/2010/main" val="9347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42BA262B-358A-5248-61B4-3E3427F266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424701" y="1726183"/>
            <a:ext cx="9375723" cy="51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  <a:t>09.30 – </a:t>
            </a: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09</a:t>
            </a:r>
            <a: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  <a:t>.50 Uhr</a:t>
            </a:r>
            <a:b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	</a:t>
            </a:r>
          </a:p>
          <a:p>
            <a:pPr marL="0" indent="0" algn="l" rtl="0" fontAlgn="base">
              <a:lnSpc>
                <a:spcPts val="2600"/>
              </a:lnSpc>
              <a:spcAft>
                <a:spcPts val="0"/>
              </a:spcAft>
              <a:buNone/>
            </a:pP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Begrüßung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Dr. Thomas Flower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Dekan der Fakultät Technik und Informatik, HAW Hamburg</a:t>
            </a:r>
          </a:p>
          <a:p>
            <a:pPr marL="0" indent="0" algn="l" rtl="0" fontAlgn="base">
              <a:lnSpc>
                <a:spcPts val="2600"/>
              </a:lnSpc>
              <a:spcAft>
                <a:spcPts val="0"/>
              </a:spcAft>
              <a:buNone/>
            </a:pP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b="1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Grußwort</a:t>
            </a: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Senator Jens Kerstan</a:t>
            </a: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Senator für Umwelt, Energie, Klima und Agrarwirtschaft</a:t>
            </a: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b="1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Grußwort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Prof. Dr. Ute Lohrentz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Präsidentin der </a:t>
            </a: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HAW Hamburg</a:t>
            </a:r>
            <a:endParaRPr lang="de-DE" altLang="de-DE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5FB2F-005B-603F-F038-F47D76A3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45E3BE7C-4C84-8683-2EA1-EAD70E9F56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587698" y="1727444"/>
            <a:ext cx="8846920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15.30 – 16.15 Uhr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 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Paneldiskussion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Moderation: Prof. </a:t>
            </a:r>
            <a:r>
              <a:rPr 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</a:t>
            </a: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Ulrike Arens-</a:t>
            </a:r>
            <a:r>
              <a:rPr 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Azevêdo</a:t>
            </a:r>
            <a:endParaRPr lang="de-DE" sz="2000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ehemals Vizepräsidentin für Studium und Lehre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HAW Hamburg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endParaRPr lang="de-DE" altLang="de-DE" sz="2000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Inka Alten, HAW Hamburg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alt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Jolyn</a:t>
            </a:r>
            <a: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Bendig, HAW Hamburg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Lukas </a:t>
            </a:r>
            <a:r>
              <a:rPr lang="de-DE" alt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Gaar</a:t>
            </a:r>
            <a: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Hamburger Tafel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Frauke Richter, Studierendenwerk Hamburg</a:t>
            </a:r>
          </a:p>
          <a:p>
            <a:pPr marL="0" indent="0" algn="l" rtl="0" fontAlgn="base">
              <a:lnSpc>
                <a:spcPts val="2600"/>
              </a:lnSpc>
              <a:buNone/>
            </a:pPr>
            <a: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Okan Sati, Verband der deutschen </a:t>
            </a:r>
            <a:r>
              <a:rPr lang="de-DE" alt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Schulcaterer</a:t>
            </a:r>
            <a: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und </a:t>
            </a:r>
            <a:r>
              <a:rPr lang="de-DE" alt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Mammas</a:t>
            </a:r>
            <a: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alt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Canteen</a:t>
            </a:r>
            <a:endParaRPr lang="de-DE" altLang="de-DE" sz="1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3223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AFEB1-0705-DE12-00E8-36EA0264A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>
            <a:extLst>
              <a:ext uri="{FF2B5EF4-FFF2-40B4-BE49-F238E27FC236}">
                <a16:creationId xmlns:a16="http://schemas.microsoft.com/office/drawing/2014/main" id="{31D087EB-5C0E-D12E-8F7E-9E51BE2DD73F}"/>
              </a:ext>
            </a:extLst>
          </p:cNvPr>
          <p:cNvSpPr txBox="1">
            <a:spLocks/>
          </p:cNvSpPr>
          <p:nvPr/>
        </p:nvSpPr>
        <p:spPr bwMode="auto">
          <a:xfrm>
            <a:off x="2587698" y="1727444"/>
            <a:ext cx="8065997" cy="409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ts val="2600"/>
              </a:lnSpc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16.15 – 16.30 Uhr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br>
              <a:rPr lang="de-DE" sz="2000" dirty="0">
                <a:solidFill>
                  <a:srgbClr val="0229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Politische Resonanz mit Blick auf die Hamburger Nachhaltigkeits- sowie Ernährungsstrategie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endParaRPr lang="de-DE" sz="2000" b="1" dirty="0">
              <a:solidFill>
                <a:srgbClr val="02298E"/>
              </a:solidFill>
              <a:latin typeface="Martel Heavy" panose="00000A00000000000000" pitchFamily="2" charset="0"/>
              <a:cs typeface="Martel Heavy" panose="00000A00000000000000" pitchFamily="2" charset="0"/>
            </a:endParaRPr>
          </a:p>
          <a:p>
            <a:pPr algn="l" rtl="0" fontAlgn="base">
              <a:lnSpc>
                <a:spcPts val="2600"/>
              </a:lnSpc>
            </a:pPr>
            <a:endParaRPr lang="de-DE" sz="2000" b="1" dirty="0">
              <a:solidFill>
                <a:srgbClr val="02298E"/>
              </a:solidFill>
              <a:latin typeface="Martel Heavy" panose="00000A00000000000000" pitchFamily="2" charset="0"/>
              <a:cs typeface="Martel Heavy" panose="00000A00000000000000" pitchFamily="2" charset="0"/>
            </a:endParaRP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16.30 – 16.45 Uhr</a:t>
            </a:r>
          </a:p>
          <a:p>
            <a:pPr>
              <a:lnSpc>
                <a:spcPts val="2600"/>
              </a:lnSpc>
              <a:spcAft>
                <a:spcPts val="50"/>
              </a:spcAft>
            </a:pPr>
            <a:endParaRPr lang="de-DE" sz="2000" b="1" dirty="0">
              <a:solidFill>
                <a:srgbClr val="02298E"/>
              </a:solidFill>
              <a:latin typeface="Martel Heavy" panose="00000A00000000000000" pitchFamily="2" charset="0"/>
              <a:ea typeface="Open Sans" panose="020B0606030504020204" pitchFamily="34" charset="0"/>
              <a:cs typeface="Martel Heavy" panose="00000A00000000000000" pitchFamily="2" charset="0"/>
            </a:endParaRP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Q&amp;A zur politischen Resonanz</a:t>
            </a: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 fontAlgn="base">
              <a:lnSpc>
                <a:spcPts val="2600"/>
              </a:lnSpc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de-DE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5280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FD4DD-F7F3-FFDE-6182-3CDF1A062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>
            <a:extLst>
              <a:ext uri="{FF2B5EF4-FFF2-40B4-BE49-F238E27FC236}">
                <a16:creationId xmlns:a16="http://schemas.microsoft.com/office/drawing/2014/main" id="{0F5656A1-F0CA-5DC1-BED7-39DBE22D2B58}"/>
              </a:ext>
            </a:extLst>
          </p:cNvPr>
          <p:cNvSpPr txBox="1">
            <a:spLocks/>
          </p:cNvSpPr>
          <p:nvPr/>
        </p:nvSpPr>
        <p:spPr bwMode="auto">
          <a:xfrm>
            <a:off x="2587698" y="1727444"/>
            <a:ext cx="8065997" cy="409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0" indent="360000" algn="l" defTabSz="457200" rtl="0" eaLnBrk="1" fontAlgn="base" hangingPunct="1">
              <a:lnSpc>
                <a:spcPts val="2200"/>
              </a:lnSpc>
              <a:spcBef>
                <a:spcPts val="50"/>
              </a:spcBef>
              <a:spcAft>
                <a:spcPct val="0"/>
              </a:spcAft>
              <a:buFont typeface="Lucida Grande"/>
              <a:buChar char="-"/>
              <a:defRPr sz="1600" b="0" i="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16.45 – 17.05 Uhr </a:t>
            </a:r>
            <a:br>
              <a:rPr lang="de-DE" sz="2000" dirty="0">
                <a:solidFill>
                  <a:srgbClr val="0229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de-DE" sz="2000" dirty="0">
                <a:solidFill>
                  <a:srgbClr val="0229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Inhaltliche Positionierung der Hochschule zum Gehörten</a:t>
            </a:r>
          </a:p>
          <a:p>
            <a:pPr>
              <a:lnSpc>
                <a:spcPts val="2600"/>
              </a:lnSpc>
              <a:spcAft>
                <a:spcPts val="50"/>
              </a:spcAf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Nachhaltigkeitsbeauftragten der HAW Hamburg</a:t>
            </a:r>
          </a:p>
          <a:p>
            <a:pPr marL="342900" indent="-342900">
              <a:lnSpc>
                <a:spcPts val="2600"/>
              </a:lnSpc>
              <a:spcAft>
                <a:spcPts val="5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Hannah Früh, Simon Güntner, Petra Naujoks, Udo Pulm</a:t>
            </a:r>
          </a:p>
          <a:p>
            <a:pPr>
              <a:lnSpc>
                <a:spcPts val="2600"/>
              </a:lnSpc>
              <a:spcAft>
                <a:spcPts val="50"/>
              </a:spcAf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2600"/>
              </a:lnSpc>
              <a:spcAft>
                <a:spcPts val="50"/>
              </a:spcAft>
            </a:pP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BNE Pionier*innen</a:t>
            </a:r>
          </a:p>
          <a:p>
            <a:pPr marL="342900" indent="-342900">
              <a:lnSpc>
                <a:spcPts val="2600"/>
              </a:lnSpc>
              <a:spcAft>
                <a:spcPts val="5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Mia Joy Genz, Gemma Klanck, Adrian Koesters, Giulia Korn, Marie Pautz, Michelle Till, Daha Yeo</a:t>
            </a:r>
          </a:p>
        </p:txBody>
      </p:sp>
    </p:spTree>
    <p:extLst>
      <p:ext uri="{BB962C8B-B14F-4D97-AF65-F5344CB8AC3E}">
        <p14:creationId xmlns:p14="http://schemas.microsoft.com/office/powerpoint/2010/main" val="1630080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0A5D8-8CBD-0EA8-37F3-856A7C159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EAE12534-07CA-95F1-72CF-76291D2C98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587698" y="1726183"/>
            <a:ext cx="9212726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ts val="2600"/>
              </a:lnSpc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17</a:t>
            </a:r>
            <a: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  <a:t>.05 – 17.15 Uhr</a:t>
            </a:r>
            <a:b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	</a:t>
            </a:r>
          </a:p>
          <a:p>
            <a:pPr marL="0" indent="0" algn="l" rtl="0" fontAlgn="base">
              <a:lnSpc>
                <a:spcPts val="2600"/>
              </a:lnSpc>
              <a:spcAft>
                <a:spcPts val="50"/>
              </a:spcAft>
              <a:buNone/>
            </a:pPr>
            <a:r>
              <a:rPr lang="de-DE" sz="2000" b="1" dirty="0">
                <a:solidFill>
                  <a:srgbClr val="02298E"/>
                </a:solidFill>
                <a:effectLst/>
                <a:latin typeface="Martel Heavy" pitchFamily="2" charset="77"/>
                <a:ea typeface="Open Sans Light" panose="020B0306030504020204" pitchFamily="34" charset="0"/>
                <a:cs typeface="Martel Heavy" pitchFamily="2" charset="77"/>
              </a:rPr>
              <a:t>Abschlussworte</a:t>
            </a: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Aft>
                <a:spcPts val="50"/>
              </a:spcAft>
              <a:buNone/>
            </a:pPr>
            <a: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Dr. Thomas Flower</a:t>
            </a:r>
          </a:p>
          <a:p>
            <a:pPr marL="0" indent="0" algn="l" rtl="0" fontAlgn="base">
              <a:lnSpc>
                <a:spcPts val="2600"/>
              </a:lnSpc>
              <a:spcAft>
                <a:spcPts val="50"/>
              </a:spcAft>
              <a:buNone/>
            </a:pPr>
            <a: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Dekan der Fakultät Technik und Informatik</a:t>
            </a:r>
            <a:b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alt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HAW Hamburg</a:t>
            </a:r>
            <a:br>
              <a:rPr lang="de-DE" alt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de-DE" altLang="de-DE" dirty="0">
              <a:ea typeface="ヒラギノ角ゴ Pro W3"/>
              <a:cs typeface="ヒラギノ角ゴ Pro W3"/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2B96B89C-2453-C2FF-E236-779B6598DC15}"/>
              </a:ext>
            </a:extLst>
          </p:cNvPr>
          <p:cNvSpPr txBox="1">
            <a:spLocks/>
          </p:cNvSpPr>
          <p:nvPr/>
        </p:nvSpPr>
        <p:spPr bwMode="auto">
          <a:xfrm>
            <a:off x="1526463" y="4653998"/>
            <a:ext cx="5857103" cy="21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Einloggen bei: Menti.com</a:t>
            </a:r>
          </a:p>
          <a:p>
            <a:pPr marL="0" indent="0" algn="ctr">
              <a:lnSpc>
                <a:spcPts val="2600"/>
              </a:lnSpc>
              <a:buNone/>
            </a:pPr>
            <a:endParaRPr lang="de-DE" altLang="de-DE" sz="2800" b="1" dirty="0">
              <a:solidFill>
                <a:srgbClr val="02298E"/>
              </a:solidFill>
              <a:latin typeface="Martel Heavy" panose="00000A00000000000000" pitchFamily="2" charset="0"/>
              <a:ea typeface="ヒラギノ角ゴ Pro W3"/>
              <a:cs typeface="Martel Heavy" panose="00000A00000000000000" pitchFamily="2" charset="0"/>
            </a:endParaRPr>
          </a:p>
          <a:p>
            <a:pPr marL="0" indent="0" algn="ctr">
              <a:lnSpc>
                <a:spcPts val="2600"/>
              </a:lnSpc>
              <a:buNone/>
            </a:pPr>
            <a:r>
              <a:rPr lang="de-DE" altLang="de-DE" sz="2800" b="1" dirty="0">
                <a:solidFill>
                  <a:srgbClr val="FF0000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Post-Forum Survey:</a:t>
            </a:r>
          </a:p>
          <a:p>
            <a:pPr marL="0" indent="0" algn="ctr">
              <a:lnSpc>
                <a:spcPts val="2600"/>
              </a:lnSpc>
              <a:buNone/>
            </a:pPr>
            <a:r>
              <a:rPr lang="de-DE" altLang="de-DE" sz="2800" b="1" dirty="0">
                <a:solidFill>
                  <a:srgbClr val="FF0000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Code eingeben: 5189 1698</a:t>
            </a:r>
          </a:p>
          <a:p>
            <a:pPr marL="0" indent="0" algn="ctr">
              <a:lnSpc>
                <a:spcPts val="2600"/>
              </a:lnSpc>
              <a:buNone/>
            </a:pPr>
            <a:endParaRPr lang="de-DE" altLang="de-DE" sz="2000" dirty="0">
              <a:ea typeface="ヒラギノ角ゴ Pro W3"/>
              <a:cs typeface="ヒラギノ角ゴ Pro W3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6146C2-0355-5055-A148-2A68F651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61" y="4480745"/>
            <a:ext cx="1929682" cy="19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06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A868-EF8A-4D48-98A2-D9228F866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FBAD6A85-BD95-6839-293B-CAA72CAE78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3049253" y="1520916"/>
            <a:ext cx="9212726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ts val="2600"/>
              </a:lnSpc>
              <a:buNone/>
            </a:pPr>
            <a:b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	</a:t>
            </a:r>
          </a:p>
          <a:p>
            <a:pPr marL="0" indent="0" algn="l" rtl="0" fontAlgn="base">
              <a:lnSpc>
                <a:spcPct val="100000"/>
              </a:lnSpc>
              <a:spcAft>
                <a:spcPts val="50"/>
              </a:spcAft>
              <a:buNone/>
            </a:pPr>
            <a:r>
              <a:rPr lang="de-DE" sz="48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Herzlichen Dank </a:t>
            </a:r>
            <a:br>
              <a:rPr lang="de-DE" sz="48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48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für Ihr Kommen!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CD23BCBB-A8BF-866A-DF02-35C62FD1D50B}"/>
              </a:ext>
            </a:extLst>
          </p:cNvPr>
          <p:cNvSpPr txBox="1">
            <a:spLocks/>
          </p:cNvSpPr>
          <p:nvPr/>
        </p:nvSpPr>
        <p:spPr bwMode="auto">
          <a:xfrm>
            <a:off x="1526463" y="4653998"/>
            <a:ext cx="5857103" cy="21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buNone/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Einloggen bei: Menti.com</a:t>
            </a:r>
          </a:p>
          <a:p>
            <a:pPr marL="0" indent="0" algn="ctr">
              <a:lnSpc>
                <a:spcPts val="2600"/>
              </a:lnSpc>
              <a:buNone/>
            </a:pPr>
            <a:endParaRPr lang="de-DE" altLang="de-DE" sz="2800" b="1" dirty="0">
              <a:solidFill>
                <a:srgbClr val="02298E"/>
              </a:solidFill>
              <a:latin typeface="Martel Heavy" panose="00000A00000000000000" pitchFamily="2" charset="0"/>
              <a:ea typeface="ヒラギノ角ゴ Pro W3"/>
              <a:cs typeface="Martel Heavy" panose="00000A00000000000000" pitchFamily="2" charset="0"/>
            </a:endParaRPr>
          </a:p>
          <a:p>
            <a:pPr marL="0" indent="0" algn="ctr">
              <a:lnSpc>
                <a:spcPts val="2600"/>
              </a:lnSpc>
              <a:buNone/>
            </a:pPr>
            <a:r>
              <a:rPr lang="de-DE" altLang="de-DE" sz="2800" b="1" dirty="0">
                <a:solidFill>
                  <a:srgbClr val="FF0000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Post-Forum Survey:</a:t>
            </a:r>
          </a:p>
          <a:p>
            <a:pPr marL="0" indent="0" algn="ctr">
              <a:lnSpc>
                <a:spcPts val="2600"/>
              </a:lnSpc>
              <a:buNone/>
            </a:pPr>
            <a:r>
              <a:rPr lang="de-DE" altLang="de-DE" sz="2800" b="1" dirty="0">
                <a:solidFill>
                  <a:srgbClr val="FF0000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Code eingeben: 5189 1698</a:t>
            </a:r>
          </a:p>
          <a:p>
            <a:pPr marL="0" indent="0" algn="ctr">
              <a:lnSpc>
                <a:spcPts val="2600"/>
              </a:lnSpc>
              <a:buNone/>
            </a:pPr>
            <a:endParaRPr lang="de-DE" altLang="de-DE" sz="2000" dirty="0">
              <a:ea typeface="ヒラギノ角ゴ Pro W3"/>
              <a:cs typeface="ヒラギノ角ゴ Pro W3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B4FE1A-8DB3-18D3-7EC6-3712663E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61" y="4480745"/>
            <a:ext cx="1929682" cy="19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1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ußzeilenplatzhalt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/>
              <a:t>Dr-Ing. Thomas Flower</a:t>
            </a: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E8C33A-9DA6-4265-94C3-B2C5930BFCB9}" type="slidenum">
              <a:rPr lang="en-US" altLang="de-DE" smtClean="0"/>
              <a:pPr eaLnBrk="1" hangingPunct="1"/>
              <a:t>2</a:t>
            </a:fld>
            <a:endParaRPr lang="en-US" alt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80102-F067-4DE6-948B-67F57BF0AA5C}" type="datetime1">
              <a:rPr lang="de-DE" smtClean="0"/>
              <a:t>16.04.2025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EDE9F7-61AC-4917-81F0-F92DF0793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4080"/>
            <a:ext cx="9259957" cy="646983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EC04914-AC62-4D17-AD7A-E75CA8D7FFF5}"/>
              </a:ext>
            </a:extLst>
          </p:cNvPr>
          <p:cNvSpPr txBox="1"/>
          <p:nvPr/>
        </p:nvSpPr>
        <p:spPr>
          <a:xfrm>
            <a:off x="4192104" y="4794695"/>
            <a:ext cx="2964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>
                    <a:lumMod val="65000"/>
                  </a:schemeClr>
                </a:solidFill>
              </a:rPr>
              <a:t>Land Use, Land Use Change, Forestry</a:t>
            </a:r>
          </a:p>
        </p:txBody>
      </p:sp>
    </p:spTree>
    <p:extLst>
      <p:ext uri="{BB962C8B-B14F-4D97-AF65-F5344CB8AC3E}">
        <p14:creationId xmlns:p14="http://schemas.microsoft.com/office/powerpoint/2010/main" val="212978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8D36F-BD8B-6565-D05C-1F924A00E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ußzeilenplatzhalter 2">
            <a:extLst>
              <a:ext uri="{FF2B5EF4-FFF2-40B4-BE49-F238E27FC236}">
                <a16:creationId xmlns:a16="http://schemas.microsoft.com/office/drawing/2014/main" id="{9AFF6AC6-4289-0B13-E3E2-3D4652F1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/>
              <a:t>Dr-Ing. Thomas Flower</a:t>
            </a: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E41D0332-F51A-046A-306B-CDCB5BA7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E8C33A-9DA6-4265-94C3-B2C5930BFCB9}" type="slidenum">
              <a:rPr lang="en-US" altLang="de-DE" smtClean="0"/>
              <a:pPr eaLnBrk="1" hangingPunct="1"/>
              <a:t>3</a:t>
            </a:fld>
            <a:endParaRPr lang="en-US" alt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501CC8-0A40-575F-CE79-86617813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80102-F067-4DE6-948B-67F57BF0AA5C}" type="datetime1">
              <a:rPr lang="de-DE" smtClean="0"/>
              <a:t>16.04.2025</a:t>
            </a:fld>
            <a:endParaRPr lang="en-US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E1EC1AEC-A15A-C9A8-2448-9C6FA2D317DF}"/>
              </a:ext>
            </a:extLst>
          </p:cNvPr>
          <p:cNvSpPr txBox="1">
            <a:spLocks/>
          </p:cNvSpPr>
          <p:nvPr/>
        </p:nvSpPr>
        <p:spPr bwMode="auto">
          <a:xfrm>
            <a:off x="2217437" y="1247253"/>
            <a:ext cx="9375723" cy="51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Begrüßung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Dr. Thomas Flower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Dekan der Fakultät Technik und Informatik, HAW Hamburg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de-DE" sz="2000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Stromerzeugung, Wärmebereitstellung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Industrie – siehe z.B. Studie Norddeutsches </a:t>
            </a:r>
            <a:r>
              <a:rPr lang="de-DE" sz="20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RealLabor</a:t>
            </a:r>
            <a:endParaRPr lang="de-DE" sz="2000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Verkehr: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Terrestrisch (weitgehend elektrifiziert + ggfs. Wasserstoff)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Maritim (</a:t>
            </a:r>
            <a:r>
              <a:rPr lang="de-DE" sz="1600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eFUELS</a:t>
            </a:r>
            <a:r>
              <a:rPr lang="de-DE" sz="16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Ammoniak, H</a:t>
            </a:r>
            <a:r>
              <a:rPr lang="de-DE" sz="1600" baseline="-25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de-DE" sz="16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Luftfahrt (SAF, H2, elektrisch)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Landwirtschaft</a:t>
            </a:r>
          </a:p>
        </p:txBody>
      </p:sp>
      <p:pic>
        <p:nvPicPr>
          <p:cNvPr id="5" name="Grafik 4" descr="Kontrollkästchen aktiviert mit einfarbiger Füllung">
            <a:extLst>
              <a:ext uri="{FF2B5EF4-FFF2-40B4-BE49-F238E27FC236}">
                <a16:creationId xmlns:a16="http://schemas.microsoft.com/office/drawing/2014/main" id="{4EEEEFB7-5BBD-6BCD-AFA8-25A7FE828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1599" y="4369145"/>
            <a:ext cx="720000" cy="720000"/>
          </a:xfrm>
          <a:prstGeom prst="rect">
            <a:avLst/>
          </a:prstGeom>
        </p:spPr>
      </p:pic>
      <p:pic>
        <p:nvPicPr>
          <p:cNvPr id="6" name="Grafik 5" descr="Kontrollkästchen aktiviert mit einfarbiger Füllung">
            <a:extLst>
              <a:ext uri="{FF2B5EF4-FFF2-40B4-BE49-F238E27FC236}">
                <a16:creationId xmlns:a16="http://schemas.microsoft.com/office/drawing/2014/main" id="{55C399E0-9B3A-7DCF-3152-8FEEA59D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5358" y="3002280"/>
            <a:ext cx="720000" cy="720000"/>
          </a:xfrm>
          <a:prstGeom prst="rect">
            <a:avLst/>
          </a:prstGeom>
        </p:spPr>
      </p:pic>
      <p:pic>
        <p:nvPicPr>
          <p:cNvPr id="11" name="Grafik 10" descr="Kontrollkästchen angekreuzt mit einfarbiger Füllung">
            <a:extLst>
              <a:ext uri="{FF2B5EF4-FFF2-40B4-BE49-F238E27FC236}">
                <a16:creationId xmlns:a16="http://schemas.microsoft.com/office/drawing/2014/main" id="{2C9253D7-D846-B9A8-0A08-74DD78AFB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5200" y="5494421"/>
            <a:ext cx="720000" cy="720000"/>
          </a:xfrm>
          <a:prstGeom prst="rect">
            <a:avLst/>
          </a:prstGeom>
        </p:spPr>
      </p:pic>
      <p:pic>
        <p:nvPicPr>
          <p:cNvPr id="13" name="Grafik 12" descr="Gute Idee mit einfarbiger Füllung">
            <a:extLst>
              <a:ext uri="{FF2B5EF4-FFF2-40B4-BE49-F238E27FC236}">
                <a16:creationId xmlns:a16="http://schemas.microsoft.com/office/drawing/2014/main" id="{A817E8F5-A372-6D2D-FF8C-167EB8C00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1512" y="4815456"/>
            <a:ext cx="540000" cy="540000"/>
          </a:xfrm>
          <a:prstGeom prst="rect">
            <a:avLst/>
          </a:prstGeom>
        </p:spPr>
      </p:pic>
      <p:pic>
        <p:nvPicPr>
          <p:cNvPr id="15" name="Grafik 14" descr="Gute Idee mit einfarbiger Füllung">
            <a:extLst>
              <a:ext uri="{FF2B5EF4-FFF2-40B4-BE49-F238E27FC236}">
                <a16:creationId xmlns:a16="http://schemas.microsoft.com/office/drawing/2014/main" id="{B5AEF8B3-B604-7344-38D2-4880C5364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9259" y="3510180"/>
            <a:ext cx="540000" cy="540000"/>
          </a:xfrm>
          <a:prstGeom prst="rect">
            <a:avLst/>
          </a:prstGeom>
        </p:spPr>
      </p:pic>
      <p:pic>
        <p:nvPicPr>
          <p:cNvPr id="16" name="Grafik 15" descr="Kontrollkästchen angekreuzt mit einfarbiger Füllung">
            <a:extLst>
              <a:ext uri="{FF2B5EF4-FFF2-40B4-BE49-F238E27FC236}">
                <a16:creationId xmlns:a16="http://schemas.microsoft.com/office/drawing/2014/main" id="{CEE3E92D-5DC5-A56E-CB50-E1A4F8CD6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005" y="513442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7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2E898-9084-D232-D73D-C002306EE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DEC86E20-EB8C-436F-DC7D-C63F3600B5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424701" y="1726183"/>
            <a:ext cx="9375723" cy="51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  <a:t>09.30 – </a:t>
            </a: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09</a:t>
            </a:r>
            <a: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  <a:t>.50 Uhr</a:t>
            </a:r>
            <a:b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	</a:t>
            </a:r>
          </a:p>
          <a:p>
            <a:pPr marL="0" indent="0" algn="l" rtl="0" fontAlgn="base">
              <a:lnSpc>
                <a:spcPts val="2600"/>
              </a:lnSpc>
              <a:spcAft>
                <a:spcPts val="0"/>
              </a:spcAft>
              <a:buNone/>
            </a:pP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Begrüßung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Dr. Thomas Flower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Dekan der Fakultät Technik und Informatik, HAW Hamburg</a:t>
            </a:r>
          </a:p>
          <a:p>
            <a:pPr marL="0" indent="0" algn="l" rtl="0" fontAlgn="base">
              <a:lnSpc>
                <a:spcPts val="2600"/>
              </a:lnSpc>
              <a:spcAft>
                <a:spcPts val="0"/>
              </a:spcAft>
              <a:buNone/>
            </a:pP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b="1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Grußwort</a:t>
            </a: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Senator Jens Kerstan</a:t>
            </a: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Senator für Umwelt, Energie, Klima und Agrarwirtschaft</a:t>
            </a: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b="1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Grußwort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Prof. Dr. Ute Lohrentz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Präsidentin der </a:t>
            </a: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HAW Hamburg</a:t>
            </a:r>
            <a:endParaRPr lang="de-DE" altLang="de-DE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3632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CD7BB-455D-304A-B718-83EA2182C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FBA37F5D-0C0C-D7D4-3363-611E5111D5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587698" y="1726183"/>
            <a:ext cx="9212726" cy="51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ts val="2600"/>
              </a:lnSpc>
              <a:spcAft>
                <a:spcPts val="0"/>
              </a:spcAft>
              <a:buNone/>
            </a:pPr>
            <a: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  <a:t>09.50 – 10.00 Uhr</a:t>
            </a:r>
            <a:b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2000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	</a:t>
            </a:r>
          </a:p>
          <a:p>
            <a:pPr marL="0" indent="0" algn="l" rtl="0" fontAlgn="base">
              <a:lnSpc>
                <a:spcPts val="2600"/>
              </a:lnSpc>
              <a:spcAft>
                <a:spcPts val="0"/>
              </a:spcAft>
              <a:buNone/>
            </a:pP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Einführung in den Ablauf des Forums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Prof. Dr. Simon Güntner</a:t>
            </a:r>
          </a:p>
          <a:p>
            <a:pPr marL="0" indent="0" algn="l" rtl="0" fontAlgn="base">
              <a:lnSpc>
                <a:spcPts val="2600"/>
              </a:lnSpc>
              <a:spcAft>
                <a:spcPts val="0"/>
              </a:spcAft>
              <a:buNone/>
            </a:pP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Nachhaltigkeitsbeauftragter an der Fakultät Wirtschaft und Soziales</a:t>
            </a:r>
            <a:b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HAW Hamburg</a:t>
            </a:r>
          </a:p>
        </p:txBody>
      </p:sp>
    </p:spTree>
    <p:extLst>
      <p:ext uri="{BB962C8B-B14F-4D97-AF65-F5344CB8AC3E}">
        <p14:creationId xmlns:p14="http://schemas.microsoft.com/office/powerpoint/2010/main" val="357805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42BA262B-358A-5248-61B4-3E3427F266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084263" y="1726183"/>
            <a:ext cx="8970729" cy="51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  <a:t>09.30 – 10.00 Uhr	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Begrüßung und Grußworte und Einführung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10.00 – 10.30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„Ozeane im Klimawandel“ Mojib Latif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10.30 – 11.00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„Biodiversität und Planetary Health –  oder vom stillen Sterben der Natur“ Matthias Glaubrecht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11.00 – 11.30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„Food </a:t>
            </a:r>
            <a:r>
              <a:rPr lang="de-DE" sz="2000" b="1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Future – Wie man die Ernährung der Zukunft macht“ Claudia Hauschild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	KAFFEEPAUSE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Martel Heavy" panose="00000A00000000000000" pitchFamily="2" charset="0"/>
              <a:ea typeface="Open Sans Light" panose="020B0306030504020204" pitchFamily="34" charset="0"/>
              <a:cs typeface="Martel Heavy" panose="00000A00000000000000" pitchFamily="2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11.50 – 12.35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Paneldiskussion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12.35 – 13.00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Option zum politischen Feedback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MITTAGSPAUSE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50"/>
              </a:spcBef>
              <a:spcAft>
                <a:spcPts val="50"/>
              </a:spcAft>
              <a:buNone/>
            </a:pPr>
            <a:endParaRPr lang="de-DE" altLang="de-DE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3CD79-38B3-81B3-8C5D-49F82F2BC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3432B6D9-B8C6-90B9-D86B-12D7ECAB15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084263" y="1231370"/>
            <a:ext cx="9833759" cy="51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3538" indent="-363538" algn="l" rtl="0" fontAlgn="base">
              <a:lnSpc>
                <a:spcPts val="2600"/>
              </a:lnSpc>
              <a:spcBef>
                <a:spcPts val="50"/>
              </a:spcBef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14.00 – 14.30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„Produktion trifft Konsum: Die Transformation nachhaltiger Ernährungssysteme im Spannungsfeld zwischen Wertschöpfungsketten, Individuum und Public Health” Melanie Speck</a:t>
            </a:r>
          </a:p>
          <a:p>
            <a:pPr marL="355600" indent="-35560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14.30 – 14.50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„Nachhaltigkeitsstrategien in Gemeinschaftsverpflegungs-betrieben. Vom Wissen zur Umsetzung im Dschungel der Anforderungen“ Linda Chalupova</a:t>
            </a:r>
          </a:p>
          <a:p>
            <a:pPr marL="355600" indent="-35560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14.50 – 15.10 Uhr 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„Gemeinschaftsverpflegung als faire Ernährungsumgebung gestalten“ Ernestine Tecklenburg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	KAFFEEPAUSE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15.30 – 16.15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Paneldiskussion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16.15 – 16.45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Politische Resonanz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16.45 – 17.05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Inhaltliche Positionierung der HAW Hamburg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17.05 – 17-15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Abschlussworte</a:t>
            </a: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l" rtl="0" fontAlgn="base">
              <a:lnSpc>
                <a:spcPts val="2600"/>
              </a:lnSpc>
              <a:spcBef>
                <a:spcPts val="50"/>
              </a:spcBef>
              <a:buNone/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50"/>
              </a:spcBef>
              <a:spcAft>
                <a:spcPts val="50"/>
              </a:spcAft>
              <a:buNone/>
            </a:pPr>
            <a:endParaRPr lang="de-DE" altLang="de-DE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954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42BA262B-358A-5248-61B4-3E3427F266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587698" y="1746731"/>
            <a:ext cx="9212726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2600"/>
              </a:lnSpc>
              <a:spcBef>
                <a:spcPts val="480"/>
              </a:spcBef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10.00 – 10.30 Uhr</a:t>
            </a:r>
            <a:b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endParaRPr lang="de-DE" sz="2000" b="1" dirty="0">
              <a:solidFill>
                <a:srgbClr val="02298E"/>
              </a:solidFill>
              <a:latin typeface="Martel Heavy" panose="00000A00000000000000" pitchFamily="2" charset="0"/>
              <a:cs typeface="Martel Heavy" panose="00000A00000000000000" pitchFamily="2" charset="0"/>
            </a:endParaRPr>
          </a:p>
          <a:p>
            <a:pPr marL="0" indent="0">
              <a:lnSpc>
                <a:spcPts val="2600"/>
              </a:lnSpc>
              <a:spcBef>
                <a:spcPts val="480"/>
              </a:spcBef>
              <a:buNone/>
            </a:pPr>
            <a:r>
              <a:rPr lang="de-DE" sz="2000" b="1" dirty="0">
                <a:solidFill>
                  <a:srgbClr val="02298E"/>
                </a:solidFill>
                <a:latin typeface="Martel Heavy" pitchFamily="2" charset="77"/>
                <a:cs typeface="Martel Heavy" pitchFamily="2" charset="77"/>
              </a:rPr>
              <a:t>Keynote-</a:t>
            </a:r>
            <a:r>
              <a:rPr lang="de-DE" sz="2000" b="1" dirty="0" err="1">
                <a:solidFill>
                  <a:srgbClr val="02298E"/>
                </a:solidFill>
                <a:latin typeface="Martel Heavy" pitchFamily="2" charset="77"/>
                <a:cs typeface="Martel Heavy" pitchFamily="2" charset="77"/>
              </a:rPr>
              <a:t>Address</a:t>
            </a:r>
            <a:r>
              <a:rPr lang="de-DE" sz="2000" b="1" dirty="0">
                <a:solidFill>
                  <a:srgbClr val="02298E"/>
                </a:solidFill>
                <a:latin typeface="Martel Heavy" pitchFamily="2" charset="77"/>
                <a:cs typeface="Martel Heavy" pitchFamily="2" charset="77"/>
              </a:rPr>
              <a:t> </a:t>
            </a:r>
            <a:br>
              <a:rPr lang="de-DE" sz="2000" b="1" dirty="0">
                <a:solidFill>
                  <a:srgbClr val="02298E"/>
                </a:solidFill>
                <a:latin typeface="Martel Heavy" pitchFamily="2" charset="77"/>
                <a:cs typeface="Martel Heavy" pitchFamily="2" charset="77"/>
              </a:rPr>
            </a:br>
            <a:r>
              <a:rPr lang="de-DE" sz="2000" b="1" dirty="0">
                <a:solidFill>
                  <a:srgbClr val="02298E"/>
                </a:solidFill>
                <a:latin typeface="Martel Heavy" pitchFamily="2" charset="77"/>
                <a:cs typeface="Martel Heavy" pitchFamily="2" charset="77"/>
              </a:rPr>
              <a:t>„Ozeane im Klimawandel“</a:t>
            </a:r>
          </a:p>
          <a:p>
            <a:pPr marL="0" indent="0">
              <a:lnSpc>
                <a:spcPts val="2600"/>
              </a:lnSpc>
              <a:spcBef>
                <a:spcPts val="480"/>
              </a:spcBef>
              <a:buNone/>
            </a:pPr>
            <a:br>
              <a:rPr lang="de-DE" sz="2000" b="0" i="0" dirty="0">
                <a:solidFill>
                  <a:srgbClr val="02298E"/>
                </a:solidFill>
                <a:effectLst/>
                <a:latin typeface="Calibri" panose="020F0502020204030204" pitchFamily="34" charset="0"/>
              </a:rPr>
            </a:b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Prof. Dr. Mojib Latif</a:t>
            </a:r>
          </a:p>
          <a:p>
            <a:pPr marL="0" indent="0">
              <a:lnSpc>
                <a:spcPts val="2600"/>
              </a:lnSpc>
              <a:spcBef>
                <a:spcPts val="480"/>
              </a:spcBef>
              <a:buNone/>
            </a:pP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Seniorprofessor</a:t>
            </a:r>
            <a:b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dirty="0">
                <a:solidFill>
                  <a:srgbClr val="02298E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GEOMAR Helmholtz-Zentrum für Ozeanforschung Kiel</a:t>
            </a:r>
            <a:endParaRPr lang="de-DE" altLang="de-DE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37936406"/>
      </p:ext>
    </p:extLst>
  </p:cSld>
  <p:clrMapOvr>
    <a:masterClrMapping/>
  </p:clrMapOvr>
</p:sld>
</file>

<file path=ppt/theme/theme1.xml><?xml version="1.0" encoding="utf-8"?>
<a:theme xmlns:a="http://schemas.openxmlformats.org/drawingml/2006/main" name="HAW_ppt_Vorlage">
  <a:themeElements>
    <a:clrScheme name="Benutzerdefiniert 6">
      <a:dk1>
        <a:sysClr val="windowText" lastClr="000000"/>
      </a:dk1>
      <a:lt1>
        <a:sysClr val="window" lastClr="FFFFFF"/>
      </a:lt1>
      <a:dk2>
        <a:srgbClr val="02288E"/>
      </a:dk2>
      <a:lt2>
        <a:srgbClr val="A0BEE1"/>
      </a:lt2>
      <a:accent1>
        <a:srgbClr val="0096D3"/>
      </a:accent1>
      <a:accent2>
        <a:srgbClr val="D2E6F0"/>
      </a:accent2>
      <a:accent3>
        <a:srgbClr val="D2DCF1"/>
      </a:accent3>
      <a:accent4>
        <a:srgbClr val="5A9BA2"/>
      </a:accent4>
      <a:accent5>
        <a:srgbClr val="A0CDC6"/>
      </a:accent5>
      <a:accent6>
        <a:srgbClr val="F79646"/>
      </a:accent6>
      <a:hlink>
        <a:srgbClr val="0096D3"/>
      </a:hlink>
      <a:folHlink>
        <a:srgbClr val="64BFE7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271223AA-D6B9-46AF-BC61-527F522AA6F0}" vid="{4CB75403-7EEE-4D68-82BD-7B855280B9B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15269F6D7F5C4497AA7624952ADF67" ma:contentTypeVersion="10" ma:contentTypeDescription="Ein neues Dokument erstellen." ma:contentTypeScope="" ma:versionID="cc7d472d7b034977cc987c902a23c74f">
  <xsd:schema xmlns:xsd="http://www.w3.org/2001/XMLSchema" xmlns:xs="http://www.w3.org/2001/XMLSchema" xmlns:p="http://schemas.microsoft.com/office/2006/metadata/properties" xmlns:ns2="380a4bea-f97f-4c56-b018-22a8da2a38a7" targetNamespace="http://schemas.microsoft.com/office/2006/metadata/properties" ma:root="true" ma:fieldsID="62543beec210875d8765cdee3db7f328" ns2:_="">
    <xsd:import namespace="380a4bea-f97f-4c56-b018-22a8da2a3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a4bea-f97f-4c56-b018-22a8da2a3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902dec8-a9aa-4cb7-a2d5-0c0a001087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0a4bea-f97f-4c56-b018-22a8da2a38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33EF4A-79D5-4009-9A8C-32F468506A53}"/>
</file>

<file path=customXml/itemProps2.xml><?xml version="1.0" encoding="utf-8"?>
<ds:datastoreItem xmlns:ds="http://schemas.openxmlformats.org/officeDocument/2006/customXml" ds:itemID="{3D317869-B754-4049-B500-C16949003ACE}"/>
</file>

<file path=customXml/itemProps3.xml><?xml version="1.0" encoding="utf-8"?>
<ds:datastoreItem xmlns:ds="http://schemas.openxmlformats.org/officeDocument/2006/customXml" ds:itemID="{421A197E-6CEA-4C61-82B6-6786D8AB2CB7}"/>
</file>

<file path=docProps/app.xml><?xml version="1.0" encoding="utf-8"?>
<Properties xmlns="http://schemas.openxmlformats.org/officeDocument/2006/extended-properties" xmlns:vt="http://schemas.openxmlformats.org/officeDocument/2006/docPropsVTypes">
  <Template>HAW_Powerpoint_Master-102017-16zu9 (1)</Template>
  <TotalTime>0</TotalTime>
  <Words>954</Words>
  <Application>Microsoft Office PowerPoint</Application>
  <PresentationFormat>Breitbild</PresentationFormat>
  <Paragraphs>164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Arial</vt:lpstr>
      <vt:lpstr>Calibri</vt:lpstr>
      <vt:lpstr>Lucida Grande</vt:lpstr>
      <vt:lpstr>Martel Heavy</vt:lpstr>
      <vt:lpstr>Open Sans</vt:lpstr>
      <vt:lpstr>Open Sans Light</vt:lpstr>
      <vt:lpstr>Segoe UI</vt:lpstr>
      <vt:lpstr>Wingdings</vt:lpstr>
      <vt:lpstr>ヒラギノ角ゴ Pro W3</vt:lpstr>
      <vt:lpstr>HAW_ppt_Vorlage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HAW Hamburg - ITSC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Hiller, Tiziana</dc:creator>
  <cp:lastModifiedBy>Thomas Flower</cp:lastModifiedBy>
  <cp:revision>63</cp:revision>
  <cp:lastPrinted>2017-11-28T08:52:53Z</cp:lastPrinted>
  <dcterms:created xsi:type="dcterms:W3CDTF">2024-03-04T14:00:20Z</dcterms:created>
  <dcterms:modified xsi:type="dcterms:W3CDTF">2025-04-16T15:07:32Z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2024-03-04T14:01:37Z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2c6cac8d-ab61-47b3-8209-4df2e46aefbc</vt:lpwstr>
  </property>
  <property fmtid="{D5CDD505-2E9C-101B-9397-08002B2CF9AE}" pid="7" name="MSIP_Label_defa4170-0d19-0005-0004-bc88714345d2_ActionId">
    <vt:lpwstr>9a6cde1e-b62e-40dc-bd90-5a1f85b54fcb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0x0101004615269F6D7F5C4497AA7624952ADF67</vt:lpwstr>
  </property>
</Properties>
</file>